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4" r:id="rId9"/>
    <p:sldId id="274" r:id="rId10"/>
    <p:sldId id="265" r:id="rId11"/>
    <p:sldId id="263" r:id="rId12"/>
    <p:sldId id="267" r:id="rId13"/>
    <p:sldId id="272" r:id="rId14"/>
    <p:sldId id="273" r:id="rId15"/>
    <p:sldId id="266" r:id="rId16"/>
    <p:sldId id="268" r:id="rId17"/>
    <p:sldId id="269" r:id="rId18"/>
    <p:sldId id="270" r:id="rId19"/>
    <p:sldId id="271"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6128"/>
    <a:srgbClr val="A7C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15" autoAdjust="0"/>
    <p:restoredTop sz="94660"/>
  </p:normalViewPr>
  <p:slideViewPr>
    <p:cSldViewPr>
      <p:cViewPr varScale="1">
        <p:scale>
          <a:sx n="120" d="100"/>
          <a:sy n="120" d="100"/>
        </p:scale>
        <p:origin x="9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784698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r>
              <a:rPr lang="en-US" dirty="0"/>
              <a:t>make animated to highlight each section as you move through the form</a:t>
            </a: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63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alphaModFix/>
            <a:extLst>
              <a:ext uri="{28A0092B-C50C-407E-A947-70E740481C1C}">
                <a14:useLocalDpi xmlns:a14="http://schemas.microsoft.com/office/drawing/2010/main"/>
              </a:ext>
            </a:extLst>
          </a:blip>
          <a:tile tx="0" ty="0" sx="96000" sy="96000" flip="none" algn="tl"/>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naturecounts.ca/nc/amwo/main.jsp"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migbirdapps.fws.gov/woodcock/trainingtooldocs.htm" TargetMode="External"/><Relationship Id="rId7" Type="http://schemas.openxmlformats.org/officeDocument/2006/relationships/hyperlink" Target="https://migbirdapps.fws.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fws.gov/library/collections/american-woodcock-population-status-reports" TargetMode="External"/><Relationship Id="rId5" Type="http://schemas.openxmlformats.org/officeDocument/2006/relationships/hyperlink" Target="https://www.esrl.noaa.gov/gmd/grad/solcalc/" TargetMode="External"/><Relationship Id="rId4" Type="http://schemas.openxmlformats.org/officeDocument/2006/relationships/hyperlink" Target="https://naturecounts.ca/nc/amwo/resources.j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mailto:WeblessSurveyCoordinator@fws.gov?subject=Woodcock%20SGS%20Training%20Presen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atabasin.org/maps/new#datasets=49f3cb92334b4f359fb01eb39e9920e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youtube.com/" TargetMode="External"/><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spAutoFit/>
          </a:bodyPr>
          <a:lstStyle/>
          <a:p>
            <a:pPr marL="0" marR="0" lvl="0" indent="0" algn="ctr" rtl="0">
              <a:spcBef>
                <a:spcPts val="0"/>
              </a:spcBef>
              <a:buClr>
                <a:srgbClr val="4F6128"/>
              </a:buClr>
              <a:buSzPct val="25000"/>
              <a:buFont typeface="Quattrocento"/>
              <a:buNone/>
            </a:pPr>
            <a:r>
              <a:rPr lang="en-US" sz="3600" b="0" i="0" u="none" strike="noStrike" cap="none" baseline="0" dirty="0">
                <a:solidFill>
                  <a:srgbClr val="4F6128"/>
                </a:solidFill>
                <a:latin typeface="Quattrocento"/>
                <a:ea typeface="Quattrocento"/>
                <a:cs typeface="Quattrocento"/>
                <a:sym typeface="Quattrocento"/>
              </a:rPr>
              <a:t>American Woodcock Singing-ground Survey Observer Training Tool</a:t>
            </a:r>
          </a:p>
        </p:txBody>
      </p:sp>
      <p:pic>
        <p:nvPicPr>
          <p:cNvPr id="81" name="Shape 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0483" y="1572488"/>
            <a:ext cx="7450283" cy="4966854"/>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idx="12"/>
          </p:nvPr>
        </p:nvSpPr>
        <p:spPr/>
        <p:txBody>
          <a:bodyPr/>
          <a:lstStyle/>
          <a:p>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6" name="Picture 5" descr="Letter&#10;&#10;Description automatically generated with medium confidence">
            <a:extLst>
              <a:ext uri="{FF2B5EF4-FFF2-40B4-BE49-F238E27FC236}">
                <a16:creationId xmlns:a16="http://schemas.microsoft.com/office/drawing/2014/main" id="{5BBA473F-3528-EB42-B466-1578D6C137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313" y="868868"/>
            <a:ext cx="4633744" cy="5985163"/>
          </a:xfrm>
          <a:prstGeom prst="rect">
            <a:avLst/>
          </a:prstGeom>
        </p:spPr>
      </p:pic>
      <p:sp>
        <p:nvSpPr>
          <p:cNvPr id="146" name="Shape 146"/>
          <p:cNvSpPr txBox="1"/>
          <p:nvPr/>
        </p:nvSpPr>
        <p:spPr>
          <a:xfrm>
            <a:off x="0" y="152400"/>
            <a:ext cx="9144000" cy="569346"/>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100" b="0" i="0" u="none" strike="noStrike" cap="none" baseline="0" dirty="0">
                <a:solidFill>
                  <a:srgbClr val="4F6128"/>
                </a:solidFill>
                <a:latin typeface="Quattrocento"/>
                <a:ea typeface="Quattrocento"/>
                <a:cs typeface="Quattrocento"/>
                <a:sym typeface="Quattrocento"/>
              </a:rPr>
              <a:t>Parts of a Singing-ground Survey Data Sheet</a:t>
            </a:r>
          </a:p>
        </p:txBody>
      </p:sp>
      <p:grpSp>
        <p:nvGrpSpPr>
          <p:cNvPr id="147" name="Shape 147"/>
          <p:cNvGrpSpPr/>
          <p:nvPr/>
        </p:nvGrpSpPr>
        <p:grpSpPr>
          <a:xfrm>
            <a:off x="2362200" y="872836"/>
            <a:ext cx="6559835" cy="806961"/>
            <a:chOff x="2931165" y="872837"/>
            <a:chExt cx="5989055" cy="678872"/>
          </a:xfrm>
        </p:grpSpPr>
        <p:sp>
          <p:nvSpPr>
            <p:cNvPr id="148" name="Shape 148"/>
            <p:cNvSpPr/>
            <p:nvPr/>
          </p:nvSpPr>
          <p:spPr>
            <a:xfrm>
              <a:off x="2931165" y="872837"/>
              <a:ext cx="2471414" cy="678872"/>
            </a:xfrm>
            <a:prstGeom prst="rect">
              <a:avLst/>
            </a:prstGeom>
            <a:solidFill>
              <a:srgbClr val="FFFF00">
                <a:alpha val="24705"/>
              </a:srgbClr>
            </a:solidFill>
            <a:ln w="38100"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49" name="Shape 149"/>
            <p:cNvSpPr txBox="1"/>
            <p:nvPr/>
          </p:nvSpPr>
          <p:spPr>
            <a:xfrm>
              <a:off x="5441734" y="1026760"/>
              <a:ext cx="3478486" cy="362459"/>
            </a:xfrm>
            <a:prstGeom prst="rect">
              <a:avLst/>
            </a:prstGeom>
            <a:noFill/>
            <a:ln>
              <a:noFill/>
            </a:ln>
          </p:spPr>
          <p:txBody>
            <a:bodyPr wrap="square"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Route location information and the date the route was completed are recorded in this section.    </a:t>
              </a:r>
            </a:p>
          </p:txBody>
        </p:sp>
      </p:grpSp>
      <p:grpSp>
        <p:nvGrpSpPr>
          <p:cNvPr id="150" name="Shape 150"/>
          <p:cNvGrpSpPr/>
          <p:nvPr/>
        </p:nvGrpSpPr>
        <p:grpSpPr>
          <a:xfrm>
            <a:off x="444330" y="1694812"/>
            <a:ext cx="8519605" cy="622372"/>
            <a:chOff x="-244285" y="1549984"/>
            <a:chExt cx="8448655" cy="845126"/>
          </a:xfrm>
        </p:grpSpPr>
        <p:sp>
          <p:nvSpPr>
            <p:cNvPr id="151" name="Shape 151"/>
            <p:cNvSpPr/>
            <p:nvPr/>
          </p:nvSpPr>
          <p:spPr>
            <a:xfrm>
              <a:off x="-244285" y="1549984"/>
              <a:ext cx="4595155" cy="845126"/>
            </a:xfrm>
            <a:prstGeom prst="rect">
              <a:avLst/>
            </a:prstGeom>
            <a:solidFill>
              <a:srgbClr val="FFFF00">
                <a:alpha val="24705"/>
              </a:srgbClr>
            </a:solidFill>
            <a:ln w="38100"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2" name="Shape 152"/>
            <p:cNvSpPr txBox="1"/>
            <p:nvPr/>
          </p:nvSpPr>
          <p:spPr>
            <a:xfrm>
              <a:off x="4394371" y="1587866"/>
              <a:ext cx="3809999" cy="585052"/>
            </a:xfrm>
            <a:prstGeom prst="rect">
              <a:avLst/>
            </a:prstGeom>
            <a:noFill/>
            <a:ln>
              <a:noFill/>
            </a:ln>
          </p:spPr>
          <p:txBody>
            <a:bodyPr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Observer data including name, affiliation, and the  observer’s email address are recorded in this section.</a:t>
              </a:r>
            </a:p>
          </p:txBody>
        </p:sp>
      </p:grpSp>
      <p:grpSp>
        <p:nvGrpSpPr>
          <p:cNvPr id="153" name="Shape 153"/>
          <p:cNvGrpSpPr/>
          <p:nvPr/>
        </p:nvGrpSpPr>
        <p:grpSpPr>
          <a:xfrm>
            <a:off x="444330" y="2308273"/>
            <a:ext cx="8476282" cy="689180"/>
            <a:chOff x="449834" y="2267452"/>
            <a:chExt cx="8506533" cy="775853"/>
          </a:xfrm>
        </p:grpSpPr>
        <p:sp>
          <p:nvSpPr>
            <p:cNvPr id="154" name="Shape 154"/>
            <p:cNvSpPr/>
            <p:nvPr/>
          </p:nvSpPr>
          <p:spPr>
            <a:xfrm>
              <a:off x="449834" y="2267452"/>
              <a:ext cx="4641326" cy="775853"/>
            </a:xfrm>
            <a:prstGeom prst="rect">
              <a:avLst/>
            </a:prstGeom>
            <a:solidFill>
              <a:srgbClr val="FFFF00">
                <a:alpha val="24705"/>
              </a:srgbClr>
            </a:solidFill>
            <a:ln w="38100"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5" name="Shape 155"/>
            <p:cNvSpPr txBox="1"/>
            <p:nvPr/>
          </p:nvSpPr>
          <p:spPr>
            <a:xfrm>
              <a:off x="5146368" y="2274253"/>
              <a:ext cx="3809999" cy="485031"/>
            </a:xfrm>
            <a:prstGeom prst="rect">
              <a:avLst/>
            </a:prstGeom>
            <a:noFill/>
            <a:ln>
              <a:noFill/>
            </a:ln>
          </p:spPr>
          <p:txBody>
            <a:bodyPr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Sunset time, route name, weather related data, and Internet data entry are recorded in this section.  </a:t>
              </a:r>
            </a:p>
          </p:txBody>
        </p:sp>
      </p:grpSp>
      <p:grpSp>
        <p:nvGrpSpPr>
          <p:cNvPr id="156" name="Shape 156"/>
          <p:cNvGrpSpPr/>
          <p:nvPr/>
        </p:nvGrpSpPr>
        <p:grpSpPr>
          <a:xfrm>
            <a:off x="430987" y="3022350"/>
            <a:ext cx="8464924" cy="1906018"/>
            <a:chOff x="1102930" y="2822064"/>
            <a:chExt cx="7784740" cy="1676399"/>
          </a:xfrm>
        </p:grpSpPr>
        <p:sp>
          <p:nvSpPr>
            <p:cNvPr id="157" name="Shape 157"/>
            <p:cNvSpPr/>
            <p:nvPr/>
          </p:nvSpPr>
          <p:spPr>
            <a:xfrm>
              <a:off x="1102930" y="2822064"/>
              <a:ext cx="4273680" cy="1676399"/>
            </a:xfrm>
            <a:prstGeom prst="rect">
              <a:avLst/>
            </a:prstGeom>
            <a:solidFill>
              <a:srgbClr val="FFFF00">
                <a:alpha val="24705"/>
              </a:srgbClr>
            </a:solidFill>
            <a:ln w="38100"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8" name="Shape 158"/>
            <p:cNvSpPr txBox="1"/>
            <p:nvPr/>
          </p:nvSpPr>
          <p:spPr>
            <a:xfrm>
              <a:off x="5419672" y="2824154"/>
              <a:ext cx="3467998" cy="1123363"/>
            </a:xfrm>
            <a:prstGeom prst="rect">
              <a:avLst/>
            </a:prstGeom>
            <a:noFill/>
            <a:ln>
              <a:noFill/>
            </a:ln>
          </p:spPr>
          <p:txBody>
            <a:bodyPr wrap="square"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Data for each stop are recorded in this section including:  1) odometer reading, 2) listening start time at each stop</a:t>
              </a:r>
              <a:r>
                <a:rPr lang="en-US" sz="1100" b="0" i="0" u="none" strike="noStrike" cap="none" dirty="0">
                  <a:solidFill>
                    <a:schemeClr val="tx1"/>
                  </a:solidFill>
                  <a:latin typeface="Calibri"/>
                  <a:ea typeface="Calibri"/>
                  <a:cs typeface="Calibri"/>
                  <a:sym typeface="Calibri"/>
                </a:rPr>
                <a:t>,</a:t>
              </a:r>
              <a:r>
                <a:rPr lang="en-US" sz="1100" b="0" i="0" u="none" strike="noStrike" cap="none" baseline="0" dirty="0">
                  <a:solidFill>
                    <a:schemeClr val="tx1"/>
                  </a:solidFill>
                  <a:latin typeface="Calibri"/>
                  <a:ea typeface="Calibri"/>
                  <a:cs typeface="Calibri"/>
                  <a:sym typeface="Calibri"/>
                </a:rPr>
                <a:t> 2) number of individual males heard peenting, 3) disturbance levels, and 4) any additional remarks.</a:t>
              </a:r>
            </a:p>
            <a:p>
              <a:pPr marL="285750" marR="0" lvl="0" indent="-285750" algn="l" rtl="0">
                <a:spcBef>
                  <a:spcPts val="0"/>
                </a:spcBef>
                <a:buClr>
                  <a:schemeClr val="dk2"/>
                </a:buClr>
                <a:buSzPct val="100000"/>
                <a:buFont typeface="Calibri"/>
                <a:buChar char="❑"/>
              </a:pPr>
              <a:endParaRPr lang="en-US" sz="1100" dirty="0">
                <a:solidFill>
                  <a:schemeClr val="tx1"/>
                </a:solidFill>
                <a:latin typeface="Calibri"/>
                <a:ea typeface="Calibri"/>
                <a:cs typeface="Calibri"/>
                <a:sym typeface="Calibri"/>
              </a:endParaRPr>
            </a:p>
            <a:p>
              <a:pPr marL="285750" marR="0" lvl="0" indent="-285750" algn="l" rtl="0">
                <a:spcBef>
                  <a:spcPts val="0"/>
                </a:spcBef>
                <a:buClr>
                  <a:schemeClr val="dk2"/>
                </a:buClr>
                <a:buSzPct val="100000"/>
                <a:buFont typeface="Calibri"/>
                <a:buChar char="❑"/>
              </a:pPr>
              <a:r>
                <a:rPr lang="en-US" sz="1100" dirty="0">
                  <a:solidFill>
                    <a:schemeClr val="tx1"/>
                  </a:solidFill>
                  <a:latin typeface="Calibri"/>
                  <a:ea typeface="Calibri"/>
                  <a:cs typeface="Calibri"/>
                  <a:sym typeface="Calibri"/>
                </a:rPr>
                <a:t>S</a:t>
              </a:r>
              <a:r>
                <a:rPr lang="en-US" sz="1100" b="0" i="0" u="none" strike="noStrike" cap="none" baseline="0" dirty="0">
                  <a:solidFill>
                    <a:schemeClr val="tx1"/>
                  </a:solidFill>
                  <a:latin typeface="Calibri"/>
                  <a:ea typeface="Calibri"/>
                  <a:cs typeface="Calibri"/>
                  <a:sym typeface="Calibri"/>
                </a:rPr>
                <a:t>tate/provincial coordinator contact information is also listed in this section.</a:t>
              </a:r>
            </a:p>
          </p:txBody>
        </p:sp>
      </p:grpSp>
      <p:grpSp>
        <p:nvGrpSpPr>
          <p:cNvPr id="159" name="Shape 159"/>
          <p:cNvGrpSpPr/>
          <p:nvPr/>
        </p:nvGrpSpPr>
        <p:grpSpPr>
          <a:xfrm>
            <a:off x="420629" y="4310286"/>
            <a:ext cx="8457528" cy="998256"/>
            <a:chOff x="474542" y="4431983"/>
            <a:chExt cx="8457528" cy="576911"/>
          </a:xfrm>
        </p:grpSpPr>
        <p:sp>
          <p:nvSpPr>
            <p:cNvPr id="160" name="Shape 160"/>
            <p:cNvSpPr/>
            <p:nvPr/>
          </p:nvSpPr>
          <p:spPr>
            <a:xfrm>
              <a:off x="474542" y="4773368"/>
              <a:ext cx="4659211" cy="235526"/>
            </a:xfrm>
            <a:prstGeom prst="rect">
              <a:avLst/>
            </a:prstGeom>
            <a:solidFill>
              <a:srgbClr val="FFFF00">
                <a:alpha val="24705"/>
              </a:srgbClr>
            </a:solidFill>
            <a:ln w="38100"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61" name="Shape 161"/>
            <p:cNvSpPr txBox="1"/>
            <p:nvPr/>
          </p:nvSpPr>
          <p:spPr>
            <a:xfrm>
              <a:off x="5186952" y="4431983"/>
              <a:ext cx="3745118" cy="346823"/>
            </a:xfrm>
            <a:prstGeom prst="rect">
              <a:avLst/>
            </a:prstGeom>
            <a:noFill/>
            <a:ln>
              <a:noFill/>
            </a:ln>
          </p:spPr>
          <p:txBody>
            <a:bodyPr wrap="square"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The National SGS Coordinator completes the “Office Use Only” section within the database after v</a:t>
              </a:r>
              <a:r>
                <a:rPr lang="en-US" sz="1100" dirty="0">
                  <a:solidFill>
                    <a:schemeClr val="tx1"/>
                  </a:solidFill>
                  <a:latin typeface="Calibri"/>
                  <a:ea typeface="Calibri"/>
                  <a:cs typeface="Calibri"/>
                  <a:sym typeface="Calibri"/>
                </a:rPr>
                <a:t>alidating that the data has followed proper protocols.</a:t>
              </a:r>
            </a:p>
          </p:txBody>
        </p:sp>
      </p:grpSp>
      <p:grpSp>
        <p:nvGrpSpPr>
          <p:cNvPr id="162" name="Shape 162"/>
          <p:cNvGrpSpPr/>
          <p:nvPr/>
        </p:nvGrpSpPr>
        <p:grpSpPr>
          <a:xfrm>
            <a:off x="414245" y="5018670"/>
            <a:ext cx="8701565" cy="1826815"/>
            <a:chOff x="484899" y="4986856"/>
            <a:chExt cx="8630379" cy="665799"/>
          </a:xfrm>
        </p:grpSpPr>
        <p:sp>
          <p:nvSpPr>
            <p:cNvPr id="163" name="Shape 163"/>
            <p:cNvSpPr/>
            <p:nvPr/>
          </p:nvSpPr>
          <p:spPr>
            <a:xfrm>
              <a:off x="484899" y="5084617"/>
              <a:ext cx="4627427" cy="568038"/>
            </a:xfrm>
            <a:prstGeom prst="rect">
              <a:avLst/>
            </a:prstGeom>
            <a:solidFill>
              <a:srgbClr val="FFFF00">
                <a:alpha val="24705"/>
              </a:srgbClr>
            </a:solidFill>
            <a:ln w="38100" cap="flat">
              <a:solidFill>
                <a:srgbClr val="395E8A"/>
              </a:solidFill>
              <a:prstDash val="solid"/>
              <a:round/>
              <a:headEnd type="none" w="med" len="med"/>
              <a:tailEnd type="none" w="med" len="med"/>
            </a:ln>
          </p:spPr>
          <p:txBody>
            <a:bodyPr wrap="square"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64" name="Shape 164"/>
            <p:cNvSpPr txBox="1"/>
            <p:nvPr/>
          </p:nvSpPr>
          <p:spPr>
            <a:xfrm>
              <a:off x="5177011" y="4986856"/>
              <a:ext cx="3938267" cy="95331"/>
            </a:xfrm>
            <a:prstGeom prst="rect">
              <a:avLst/>
            </a:prstGeom>
            <a:noFill/>
            <a:ln>
              <a:noFill/>
            </a:ln>
          </p:spPr>
          <p:txBody>
            <a:bodyPr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Sunset times for the route are listed in this section.</a:t>
              </a:r>
              <a:endParaRPr lang="en-US" sz="1100" dirty="0">
                <a:solidFill>
                  <a:schemeClr val="tx1"/>
                </a:solidFill>
                <a:latin typeface="Calibri"/>
                <a:ea typeface="Calibri"/>
                <a:cs typeface="Calibri"/>
                <a:sym typeface="Calibri"/>
              </a:endParaRPr>
            </a:p>
          </p:txBody>
        </p:sp>
      </p:grpSp>
      <p:sp>
        <p:nvSpPr>
          <p:cNvPr id="167" name="Shape 167"/>
          <p:cNvSpPr txBox="1"/>
          <p:nvPr/>
        </p:nvSpPr>
        <p:spPr>
          <a:xfrm>
            <a:off x="5145059" y="5385715"/>
            <a:ext cx="3809999" cy="1107955"/>
          </a:xfrm>
          <a:prstGeom prst="rect">
            <a:avLst/>
          </a:prstGeom>
          <a:noFill/>
          <a:ln>
            <a:noFill/>
          </a:ln>
        </p:spPr>
        <p:txBody>
          <a:bodyPr lIns="91425" tIns="45700" rIns="91425" bIns="45700" anchor="t" anchorCtr="0">
            <a:spAutoFit/>
          </a:bodyPr>
          <a:lstStyle/>
          <a:p>
            <a:pPr marL="285750" marR="0" lvl="0" indent="-285750" algn="l" rtl="0">
              <a:spcBef>
                <a:spcPts val="0"/>
              </a:spcBef>
              <a:buClr>
                <a:schemeClr val="dk2"/>
              </a:buClr>
              <a:buSzPct val="100000"/>
              <a:buFont typeface="Calibri"/>
              <a:buChar char="❑"/>
            </a:pPr>
            <a:r>
              <a:rPr lang="en-US" sz="1100" b="0" i="0" u="none" strike="noStrike" cap="none" baseline="0" dirty="0">
                <a:solidFill>
                  <a:schemeClr val="tx1"/>
                </a:solidFill>
                <a:latin typeface="Calibri"/>
                <a:ea typeface="Calibri"/>
                <a:cs typeface="Calibri"/>
                <a:sym typeface="Calibri"/>
              </a:rPr>
              <a:t>Main protocols to follow while conducting the survey are listed here.  Detailed survey instructions can be found on the back of the survey form or with accompanying documents.</a:t>
            </a:r>
          </a:p>
          <a:p>
            <a:pPr marL="285750" marR="0" lvl="0" indent="-285750" algn="l" rtl="0">
              <a:spcBef>
                <a:spcPts val="0"/>
              </a:spcBef>
              <a:buClr>
                <a:schemeClr val="dk2"/>
              </a:buClr>
              <a:buSzPct val="100000"/>
              <a:buFont typeface="Calibri"/>
              <a:buChar char="❑"/>
            </a:pPr>
            <a:endParaRPr lang="en-US" sz="1100" dirty="0">
              <a:solidFill>
                <a:schemeClr val="tx1"/>
              </a:solidFill>
              <a:latin typeface="Calibri"/>
              <a:ea typeface="Calibri"/>
              <a:cs typeface="Calibri"/>
              <a:sym typeface="Calibri"/>
            </a:endParaRPr>
          </a:p>
          <a:p>
            <a:pPr marL="285750" marR="0" lvl="0" indent="-285750" algn="l" rtl="0">
              <a:spcBef>
                <a:spcPts val="0"/>
              </a:spcBef>
              <a:buClr>
                <a:schemeClr val="dk2"/>
              </a:buClr>
              <a:buSzPct val="100000"/>
              <a:buFont typeface="Calibri"/>
              <a:buChar char="❑"/>
            </a:pPr>
            <a:r>
              <a:rPr lang="en-US" sz="1100" dirty="0">
                <a:solidFill>
                  <a:schemeClr val="tx1"/>
                </a:solidFill>
                <a:latin typeface="Calibri"/>
                <a:ea typeface="Calibri"/>
                <a:cs typeface="Calibri"/>
                <a:sym typeface="Calibri"/>
              </a:rPr>
              <a:t>Manual calculation to obtain start and end times.</a:t>
            </a:r>
            <a:endParaRPr lang="en-US" sz="1100" b="0" i="0" u="none" strike="noStrike" cap="none" baseline="0" dirty="0">
              <a:solidFill>
                <a:schemeClr val="tx1"/>
              </a:solidFill>
              <a:latin typeface="Calibri"/>
              <a:ea typeface="Calibri"/>
              <a:cs typeface="Calibri"/>
              <a:sym typeface="Calibri"/>
            </a:endParaRPr>
          </a:p>
        </p:txBody>
      </p:sp>
      <p:sp>
        <p:nvSpPr>
          <p:cNvPr id="2" name="Slide Number Placeholder 1"/>
          <p:cNvSpPr>
            <a:spLocks noGrp="1"/>
          </p:cNvSpPr>
          <p:nvPr>
            <p:ph type="sldNum" idx="12"/>
          </p:nvPr>
        </p:nvSpPr>
        <p:spPr>
          <a:xfrm>
            <a:off x="6762312" y="6381230"/>
            <a:ext cx="2133599" cy="365125"/>
          </a:xfrm>
        </p:spPr>
        <p:txBody>
          <a:bodyPr/>
          <a:lstStyle/>
          <a:p>
            <a:r>
              <a:rPr lang="en-US" dirty="0">
                <a:latin typeface="Calibri" panose="020F0502020204030204" pitchFamily="34" charset="0"/>
              </a:rPr>
              <a:t>9</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2" name="Picture 11" descr="Letter&#10;&#10;Description automatically generated with medium confidence">
            <a:extLst>
              <a:ext uri="{FF2B5EF4-FFF2-40B4-BE49-F238E27FC236}">
                <a16:creationId xmlns:a16="http://schemas.microsoft.com/office/drawing/2014/main" id="{B882748F-45C1-7B66-4CD3-0B35150F91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1134" y="1600199"/>
            <a:ext cx="4633744" cy="4191000"/>
          </a:xfrm>
          <a:prstGeom prst="rect">
            <a:avLst/>
          </a:prstGeom>
        </p:spPr>
      </p:pic>
      <p:sp>
        <p:nvSpPr>
          <p:cNvPr id="132" name="Shape 132"/>
          <p:cNvSpPr txBox="1">
            <a:spLocks noGrp="1"/>
          </p:cNvSpPr>
          <p:nvPr>
            <p:ph type="title"/>
          </p:nvPr>
        </p:nvSpPr>
        <p:spPr>
          <a:xfrm>
            <a:off x="228600" y="615325"/>
            <a:ext cx="8703976" cy="461624"/>
          </a:xfrm>
          <a:prstGeom prst="rect">
            <a:avLst/>
          </a:prstGeom>
          <a:noFill/>
          <a:ln>
            <a:noFill/>
          </a:ln>
        </p:spPr>
        <p:txBody>
          <a:bodyPr wrap="square" lIns="91425" tIns="45700" rIns="91425" bIns="45700" anchor="ctr" anchorCtr="0">
            <a:spAutoFit/>
          </a:bodyPr>
          <a:lstStyle/>
          <a:p>
            <a:pPr marL="0" marR="0" lvl="0" indent="0" algn="ctr" rtl="0">
              <a:spcBef>
                <a:spcPts val="0"/>
              </a:spcBef>
              <a:buClr>
                <a:srgbClr val="4F6128"/>
              </a:buClr>
              <a:buSzPct val="25000"/>
              <a:buFont typeface="Quattrocento"/>
              <a:buNone/>
            </a:pPr>
            <a:r>
              <a:rPr lang="en-US" sz="2400" b="0" i="0" u="none" strike="noStrike" cap="none" baseline="0" dirty="0">
                <a:solidFill>
                  <a:srgbClr val="4F6128"/>
                </a:solidFill>
                <a:latin typeface="Quattrocento"/>
                <a:ea typeface="Quattrocento"/>
                <a:cs typeface="Quattrocento"/>
                <a:sym typeface="Quattrocento"/>
              </a:rPr>
              <a:t>Calculating sunset &amp; survey window (start</a:t>
            </a:r>
            <a:r>
              <a:rPr lang="en-US" sz="2400" b="0" i="0" u="none" strike="noStrike" cap="none" dirty="0">
                <a:solidFill>
                  <a:srgbClr val="4F6128"/>
                </a:solidFill>
                <a:latin typeface="Quattrocento"/>
                <a:ea typeface="Quattrocento"/>
                <a:cs typeface="Quattrocento"/>
                <a:sym typeface="Quattrocento"/>
              </a:rPr>
              <a:t> to finish times)</a:t>
            </a:r>
            <a:endParaRPr lang="en-US" sz="2400" b="0" i="0" u="none" strike="noStrike" cap="none" baseline="0" dirty="0">
              <a:solidFill>
                <a:srgbClr val="4F6128"/>
              </a:solidFill>
              <a:latin typeface="Quattrocento"/>
              <a:ea typeface="Quattrocento"/>
              <a:cs typeface="Quattrocento"/>
              <a:sym typeface="Quattrocento"/>
            </a:endParaRPr>
          </a:p>
        </p:txBody>
      </p:sp>
      <p:sp>
        <p:nvSpPr>
          <p:cNvPr id="2" name="Text Placeholder 1"/>
          <p:cNvSpPr>
            <a:spLocks noGrp="1"/>
          </p:cNvSpPr>
          <p:nvPr>
            <p:ph type="body" idx="1"/>
          </p:nvPr>
        </p:nvSpPr>
        <p:spPr>
          <a:xfrm>
            <a:off x="457200" y="1583184"/>
            <a:ext cx="4038599" cy="4525963"/>
          </a:xfrm>
        </p:spPr>
        <p:txBody>
          <a:bodyPr/>
          <a:lstStyle/>
          <a:p>
            <a:pPr marL="546100" indent="-342900">
              <a:buFont typeface="+mj-lt"/>
              <a:buAutoNum type="arabicPeriod"/>
            </a:pPr>
            <a:r>
              <a:rPr lang="en-US" sz="1200" dirty="0">
                <a:latin typeface="Calibri" panose="020F0502020204030204" pitchFamily="34" charset="0"/>
              </a:rPr>
              <a:t>Determine the date you will run the survey.</a:t>
            </a:r>
          </a:p>
          <a:p>
            <a:pPr marL="546100" indent="-342900">
              <a:buFont typeface="+mj-lt"/>
              <a:buAutoNum type="arabicPeriod"/>
            </a:pPr>
            <a:endParaRPr lang="en-US" sz="1200" dirty="0">
              <a:latin typeface="Calibri" panose="020F0502020204030204" pitchFamily="34" charset="0"/>
            </a:endParaRPr>
          </a:p>
          <a:p>
            <a:pPr marL="546100" indent="-342900">
              <a:buFont typeface="+mj-lt"/>
              <a:buAutoNum type="arabicPeriod"/>
            </a:pPr>
            <a:r>
              <a:rPr lang="en-US" sz="1200" dirty="0">
                <a:latin typeface="Calibri" panose="020F0502020204030204" pitchFamily="34" charset="0"/>
              </a:rPr>
              <a:t>Locate the dates and corresponding suggested sunset times for your route located near the bottom of your survey form.  These are </a:t>
            </a:r>
            <a:r>
              <a:rPr lang="en-US" sz="1200" u="sng" dirty="0">
                <a:latin typeface="Calibri" panose="020F0502020204030204" pitchFamily="34" charset="0"/>
              </a:rPr>
              <a:t>unique to the route number</a:t>
            </a:r>
            <a:r>
              <a:rPr lang="en-US" sz="1200" dirty="0">
                <a:latin typeface="Calibri" panose="020F0502020204030204" pitchFamily="34" charset="0"/>
              </a:rPr>
              <a:t> printed on your form.</a:t>
            </a:r>
          </a:p>
          <a:p>
            <a:pPr marL="546100" indent="-342900">
              <a:buFont typeface="+mj-lt"/>
              <a:buAutoNum type="arabicPeriod"/>
            </a:pPr>
            <a:endParaRPr lang="en-US" sz="1200" dirty="0">
              <a:latin typeface="Calibri" panose="020F0502020204030204" pitchFamily="34" charset="0"/>
            </a:endParaRPr>
          </a:p>
          <a:p>
            <a:pPr marL="546100" indent="-342900">
              <a:buFont typeface="+mj-lt"/>
              <a:buAutoNum type="arabicPeriod"/>
            </a:pPr>
            <a:r>
              <a:rPr lang="en-US" sz="1200" dirty="0">
                <a:latin typeface="Calibri" panose="020F0502020204030204" pitchFamily="34" charset="0"/>
              </a:rPr>
              <a:t>Interpolate the sunset time based on the date you want to run your route.  For example, if you run your route on the 22-Apr, then locate the dates 20-Apr &amp; 25-Apr on the form.  Based on the suggested sunset times of 7:51 &amp; 7:56, your sunset time should be 7:53 for the 22-Apr.</a:t>
            </a:r>
          </a:p>
          <a:p>
            <a:pPr marL="546100" indent="-342900">
              <a:buFont typeface="+mj-lt"/>
              <a:buAutoNum type="arabicPeriod"/>
            </a:pPr>
            <a:endParaRPr lang="en-US" sz="1200" dirty="0">
              <a:latin typeface="Calibri" panose="020F0502020204030204" pitchFamily="34" charset="0"/>
            </a:endParaRPr>
          </a:p>
          <a:p>
            <a:pPr marL="546100" indent="-342900">
              <a:buFont typeface="+mj-lt"/>
              <a:buAutoNum type="arabicPeriod"/>
            </a:pPr>
            <a:r>
              <a:rPr lang="en-US" sz="1200" dirty="0">
                <a:latin typeface="Calibri" panose="020F0502020204030204" pitchFamily="34" charset="0"/>
              </a:rPr>
              <a:t>Write 7:53 underneath the Official Sunset field.</a:t>
            </a:r>
          </a:p>
          <a:p>
            <a:pPr marL="546100" indent="-342900">
              <a:buFont typeface="+mj-lt"/>
              <a:buAutoNum type="arabicPeriod"/>
            </a:pPr>
            <a:endParaRPr lang="en-US" sz="1200" dirty="0">
              <a:latin typeface="Calibri" panose="020F0502020204030204" pitchFamily="34" charset="0"/>
            </a:endParaRPr>
          </a:p>
          <a:p>
            <a:pPr marL="546100" indent="-342900">
              <a:buFont typeface="+mj-lt"/>
              <a:buAutoNum type="arabicPeriod"/>
            </a:pPr>
            <a:r>
              <a:rPr lang="en-US" sz="1200" dirty="0">
                <a:latin typeface="Calibri" panose="020F0502020204030204" pitchFamily="34" charset="0"/>
              </a:rPr>
              <a:t>If the sky is clear or up to and including ¾ overcast, add 22 minutes to the sunset time to determine the start time at stop 1.  Or, add 15 minutes if the sky is more than ¾ overcast.  In this example, the sky is ½ overcast, so add 22 minutes to 7:53.  </a:t>
            </a:r>
          </a:p>
          <a:p>
            <a:pPr marL="546100" indent="-342900">
              <a:buFont typeface="+mj-lt"/>
              <a:buAutoNum type="arabicPeriod"/>
            </a:pPr>
            <a:endParaRPr lang="en-US" sz="1200" dirty="0">
              <a:latin typeface="Calibri" panose="020F0502020204030204" pitchFamily="34" charset="0"/>
            </a:endParaRPr>
          </a:p>
          <a:p>
            <a:pPr marL="546100" indent="-342900">
              <a:buFont typeface="+mj-lt"/>
              <a:buAutoNum type="arabicPeriod"/>
            </a:pPr>
            <a:r>
              <a:rPr lang="en-US" sz="1200" dirty="0">
                <a:latin typeface="Calibri" panose="020F0502020204030204" pitchFamily="34" charset="0"/>
              </a:rPr>
              <a:t>Your start time at stop 1 should be 8:15.</a:t>
            </a:r>
          </a:p>
        </p:txBody>
      </p:sp>
      <p:sp>
        <p:nvSpPr>
          <p:cNvPr id="5" name="Oval 4"/>
          <p:cNvSpPr/>
          <p:nvPr/>
        </p:nvSpPr>
        <p:spPr>
          <a:xfrm>
            <a:off x="7239000" y="18288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234350" y="5294791"/>
            <a:ext cx="2201211" cy="560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138862" y="5410199"/>
            <a:ext cx="71022" cy="292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20545" y="2768446"/>
            <a:ext cx="811614" cy="3490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360586" y="2709399"/>
            <a:ext cx="811614" cy="816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410199" y="3640699"/>
            <a:ext cx="457200" cy="230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E95164D-CD02-236E-22DC-F99AFB39912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687451" y="3469678"/>
            <a:ext cx="1846949" cy="1472884"/>
          </a:xfrm>
          <a:prstGeom prst="rect">
            <a:avLst/>
          </a:prstGeom>
          <a:ln>
            <a:noFill/>
          </a:ln>
          <a:effectLst>
            <a:glow rad="76200">
              <a:srgbClr val="FF0000"/>
            </a:glow>
          </a:effectLst>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39588B2-6638-A519-846F-D132A6715F84}"/>
              </a:ext>
            </a:extLst>
          </p:cNvPr>
          <p:cNvSpPr txBox="1"/>
          <p:nvPr/>
        </p:nvSpPr>
        <p:spPr>
          <a:xfrm>
            <a:off x="6006091" y="5668541"/>
            <a:ext cx="407586" cy="230832"/>
          </a:xfrm>
          <a:prstGeom prst="rect">
            <a:avLst/>
          </a:prstGeom>
          <a:noFill/>
        </p:spPr>
        <p:txBody>
          <a:bodyPr wrap="square" rtlCol="0">
            <a:spAutoFit/>
          </a:bodyPr>
          <a:lstStyle/>
          <a:p>
            <a:r>
              <a:rPr lang="en-US" sz="900" dirty="0">
                <a:solidFill>
                  <a:srgbClr val="0000FF"/>
                </a:solidFill>
              </a:rPr>
              <a:t>7:53</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0" y="274637"/>
            <a:ext cx="9144000" cy="792162"/>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2950" b="0" i="0" u="none" strike="noStrike" cap="none" baseline="0" dirty="0">
                <a:solidFill>
                  <a:srgbClr val="4F6128"/>
                </a:solidFill>
                <a:latin typeface="Quattrocento"/>
                <a:ea typeface="Quattrocento"/>
                <a:cs typeface="Quattrocento"/>
                <a:sym typeface="Quattrocento"/>
              </a:rPr>
              <a:t>An Example Stop on a Singing-ground Survey Route</a:t>
            </a:r>
          </a:p>
        </p:txBody>
      </p:sp>
      <p:sp>
        <p:nvSpPr>
          <p:cNvPr id="179" name="Shape 179"/>
          <p:cNvSpPr txBox="1"/>
          <p:nvPr/>
        </p:nvSpPr>
        <p:spPr>
          <a:xfrm>
            <a:off x="5611089" y="1309254"/>
            <a:ext cx="3311236" cy="4770536"/>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Three birds heard “peenting” at this stop and one heard doing its aerial display.  Each bird’s location is indicated by a star</a:t>
            </a:r>
          </a:p>
          <a:p>
            <a:pPr marL="236538" marR="0" lvl="2" indent="-134938" algn="l" rtl="0">
              <a:spcBef>
                <a:spcPts val="0"/>
              </a:spcBef>
              <a:buClr>
                <a:schemeClr val="dk1"/>
              </a:buClr>
              <a:buFont typeface="Calibri"/>
              <a:buNone/>
            </a:pPr>
            <a:endParaRPr sz="16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Each “peenting” bird was heard a different number of times during the 2-minute survey period as indicated</a:t>
            </a:r>
          </a:p>
          <a:p>
            <a:pPr marL="236538" marR="0" lvl="2" indent="-134938" algn="l" rtl="0">
              <a:spcBef>
                <a:spcPts val="0"/>
              </a:spcBef>
              <a:buClr>
                <a:schemeClr val="dk1"/>
              </a:buClr>
              <a:buFont typeface="Calibri"/>
              <a:buNone/>
            </a:pPr>
            <a:endParaRPr sz="16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The observer only records the number of birds heard “peenting” (3), </a:t>
            </a:r>
            <a:r>
              <a:rPr lang="en-US" sz="1600" b="1" i="0" u="none" strike="noStrike" cap="none" baseline="0" dirty="0">
                <a:solidFill>
                  <a:schemeClr val="dk1"/>
                </a:solidFill>
                <a:latin typeface="Calibri"/>
                <a:ea typeface="Calibri"/>
                <a:cs typeface="Calibri"/>
                <a:sym typeface="Calibri"/>
              </a:rPr>
              <a:t>not</a:t>
            </a:r>
            <a:r>
              <a:rPr lang="en-US" sz="1600" b="0" i="0" u="none" strike="noStrike" cap="none" baseline="0" dirty="0">
                <a:solidFill>
                  <a:schemeClr val="dk1"/>
                </a:solidFill>
                <a:latin typeface="Calibri"/>
                <a:ea typeface="Calibri"/>
                <a:cs typeface="Calibri"/>
                <a:sym typeface="Calibri"/>
              </a:rPr>
              <a:t> the total number of “peents” heard (18) or the bird only heard doing the aerial display</a:t>
            </a:r>
          </a:p>
          <a:p>
            <a:pPr marL="236538" marR="0" lvl="2" indent="-134938" algn="l" rtl="0">
              <a:spcBef>
                <a:spcPts val="0"/>
              </a:spcBef>
              <a:buClr>
                <a:schemeClr val="dk1"/>
              </a:buClr>
              <a:buFont typeface="Calibri"/>
              <a:buNone/>
            </a:pPr>
            <a:endParaRPr sz="16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600" b="0" i="0" u="none" strike="noStrike" cap="none" baseline="0" dirty="0">
                <a:solidFill>
                  <a:schemeClr val="dk1"/>
                </a:solidFill>
                <a:latin typeface="Calibri"/>
                <a:ea typeface="Calibri"/>
                <a:cs typeface="Calibri"/>
                <a:sym typeface="Calibri"/>
              </a:rPr>
              <a:t>In this example, the observer would record a total of 3 birds on the data sheet for stop #2</a:t>
            </a:r>
          </a:p>
        </p:txBody>
      </p:sp>
      <p:grpSp>
        <p:nvGrpSpPr>
          <p:cNvPr id="180" name="Shape 180"/>
          <p:cNvGrpSpPr/>
          <p:nvPr/>
        </p:nvGrpSpPr>
        <p:grpSpPr>
          <a:xfrm>
            <a:off x="360215" y="1295400"/>
            <a:ext cx="5287379" cy="4800600"/>
            <a:chOff x="457200" y="1295400"/>
            <a:chExt cx="5287379" cy="4800600"/>
          </a:xfrm>
        </p:grpSpPr>
        <p:pic>
          <p:nvPicPr>
            <p:cNvPr id="181" name="Shape 1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200" y="1295400"/>
              <a:ext cx="5236176" cy="4800600"/>
            </a:xfrm>
            <a:prstGeom prst="rect">
              <a:avLst/>
            </a:prstGeom>
            <a:noFill/>
            <a:ln>
              <a:noFill/>
            </a:ln>
          </p:spPr>
        </p:pic>
        <p:sp>
          <p:nvSpPr>
            <p:cNvPr id="182" name="Shape 182"/>
            <p:cNvSpPr/>
            <p:nvPr/>
          </p:nvSpPr>
          <p:spPr>
            <a:xfrm>
              <a:off x="3299378" y="3367814"/>
              <a:ext cx="145753" cy="148029"/>
            </a:xfrm>
            <a:prstGeom prst="ellipse">
              <a:avLst/>
            </a:prstGeom>
            <a:solidFill>
              <a:schemeClr val="accent1"/>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83" name="Shape 183"/>
            <p:cNvSpPr txBox="1"/>
            <p:nvPr/>
          </p:nvSpPr>
          <p:spPr>
            <a:xfrm>
              <a:off x="789725" y="2479636"/>
              <a:ext cx="1426929" cy="523219"/>
            </a:xfrm>
            <a:prstGeom prst="rect">
              <a:avLst/>
            </a:prstGeom>
            <a:noFill/>
            <a:ln>
              <a:noFill/>
            </a:ln>
          </p:spPr>
          <p:txBody>
            <a:bodyPr lIns="91425" tIns="45700" rIns="91425" bIns="45700" anchor="t" anchorCtr="0">
              <a:spAutoFit/>
            </a:bodyPr>
            <a:lstStyle/>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Bird #1 heard </a:t>
              </a:r>
            </a:p>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peenting 5 times</a:t>
              </a:r>
            </a:p>
          </p:txBody>
        </p:sp>
        <p:sp>
          <p:nvSpPr>
            <p:cNvPr id="184" name="Shape 184"/>
            <p:cNvSpPr/>
            <p:nvPr/>
          </p:nvSpPr>
          <p:spPr>
            <a:xfrm>
              <a:off x="1404592" y="2257591"/>
              <a:ext cx="291505" cy="222043"/>
            </a:xfrm>
            <a:prstGeom prst="star5">
              <a:avLst>
                <a:gd name="adj" fmla="val 19098"/>
                <a:gd name="hf" fmla="val 105146"/>
                <a:gd name="vf" fmla="val 110557"/>
              </a:avLst>
            </a:prstGeom>
            <a:solidFill>
              <a:srgbClr val="FFC000"/>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85" name="Shape 185"/>
            <p:cNvSpPr txBox="1"/>
            <p:nvPr/>
          </p:nvSpPr>
          <p:spPr>
            <a:xfrm>
              <a:off x="2789243" y="3038968"/>
              <a:ext cx="1594987" cy="338554"/>
            </a:xfrm>
            <a:prstGeom prst="rect">
              <a:avLst/>
            </a:prstGeom>
            <a:noFill/>
            <a:ln>
              <a:noFill/>
            </a:ln>
          </p:spPr>
          <p:txBody>
            <a:bodyPr lIns="91425" tIns="45700" rIns="91425" bIns="45700" anchor="t" anchorCtr="0">
              <a:sp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Stop Location #2</a:t>
              </a:r>
            </a:p>
          </p:txBody>
        </p:sp>
        <p:sp>
          <p:nvSpPr>
            <p:cNvPr id="186" name="Shape 186"/>
            <p:cNvSpPr/>
            <p:nvPr/>
          </p:nvSpPr>
          <p:spPr>
            <a:xfrm>
              <a:off x="2206233" y="3515844"/>
              <a:ext cx="291505" cy="222043"/>
            </a:xfrm>
            <a:prstGeom prst="star5">
              <a:avLst>
                <a:gd name="adj" fmla="val 19098"/>
                <a:gd name="hf" fmla="val 105146"/>
                <a:gd name="vf" fmla="val 110557"/>
              </a:avLst>
            </a:prstGeom>
            <a:solidFill>
              <a:srgbClr val="FFC000"/>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87" name="Shape 187"/>
            <p:cNvSpPr txBox="1"/>
            <p:nvPr/>
          </p:nvSpPr>
          <p:spPr>
            <a:xfrm>
              <a:off x="1696098" y="3737887"/>
              <a:ext cx="1493468" cy="508215"/>
            </a:xfrm>
            <a:prstGeom prst="rect">
              <a:avLst/>
            </a:prstGeom>
            <a:noFill/>
            <a:ln>
              <a:noFill/>
            </a:ln>
          </p:spPr>
          <p:txBody>
            <a:bodyPr lIns="91425" tIns="45700" rIns="91425" bIns="45700" anchor="t" anchorCtr="0">
              <a:spAutoFit/>
            </a:bodyPr>
            <a:lstStyle/>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Bird #2 heard </a:t>
              </a:r>
            </a:p>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peenting 12 times</a:t>
              </a:r>
            </a:p>
          </p:txBody>
        </p:sp>
        <p:sp>
          <p:nvSpPr>
            <p:cNvPr id="188" name="Shape 188"/>
            <p:cNvSpPr/>
            <p:nvPr/>
          </p:nvSpPr>
          <p:spPr>
            <a:xfrm>
              <a:off x="4829782" y="3219784"/>
              <a:ext cx="291505" cy="222043"/>
            </a:xfrm>
            <a:prstGeom prst="star5">
              <a:avLst>
                <a:gd name="adj" fmla="val 19098"/>
                <a:gd name="hf" fmla="val 105146"/>
                <a:gd name="vf" fmla="val 110557"/>
              </a:avLst>
            </a:prstGeom>
            <a:solidFill>
              <a:srgbClr val="FFC000"/>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89" name="Shape 189"/>
            <p:cNvSpPr txBox="1"/>
            <p:nvPr/>
          </p:nvSpPr>
          <p:spPr>
            <a:xfrm>
              <a:off x="4388182" y="3441828"/>
              <a:ext cx="1356397" cy="523219"/>
            </a:xfrm>
            <a:prstGeom prst="rect">
              <a:avLst/>
            </a:prstGeom>
            <a:noFill/>
            <a:ln>
              <a:noFill/>
            </a:ln>
          </p:spPr>
          <p:txBody>
            <a:bodyPr lIns="91425" tIns="45700" rIns="91425" bIns="45700" anchor="t" anchorCtr="0">
              <a:spAutoFit/>
            </a:bodyPr>
            <a:lstStyle/>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Bird #3 heard </a:t>
              </a:r>
            </a:p>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peenting 1 time</a:t>
              </a:r>
            </a:p>
          </p:txBody>
        </p:sp>
        <p:sp>
          <p:nvSpPr>
            <p:cNvPr id="190" name="Shape 190"/>
            <p:cNvSpPr/>
            <p:nvPr/>
          </p:nvSpPr>
          <p:spPr>
            <a:xfrm>
              <a:off x="3674814" y="4263989"/>
              <a:ext cx="291505" cy="222043"/>
            </a:xfrm>
            <a:prstGeom prst="star5">
              <a:avLst>
                <a:gd name="adj" fmla="val 19098"/>
                <a:gd name="hf" fmla="val 105146"/>
                <a:gd name="vf" fmla="val 110557"/>
              </a:avLst>
            </a:prstGeom>
            <a:solidFill>
              <a:srgbClr val="FFC000"/>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91" name="Shape 191"/>
            <p:cNvSpPr txBox="1"/>
            <p:nvPr/>
          </p:nvSpPr>
          <p:spPr>
            <a:xfrm>
              <a:off x="3021282" y="4480919"/>
              <a:ext cx="1855518" cy="523219"/>
            </a:xfrm>
            <a:prstGeom prst="rect">
              <a:avLst/>
            </a:prstGeom>
            <a:noFill/>
            <a:ln>
              <a:noFill/>
            </a:ln>
          </p:spPr>
          <p:txBody>
            <a:bodyPr lIns="91425" tIns="45700" rIns="91425" bIns="45700" anchor="t" anchorCtr="0">
              <a:spAutoFit/>
            </a:bodyPr>
            <a:lstStyle/>
            <a:p>
              <a:pPr marL="0" marR="0" lvl="0" indent="0" algn="ctr" rtl="0">
                <a:spcBef>
                  <a:spcPts val="0"/>
                </a:spcBef>
                <a:buSzPct val="25000"/>
                <a:buNone/>
              </a:pPr>
              <a:r>
                <a:rPr lang="en-US" sz="1400" b="1" i="1" u="none" strike="noStrike" cap="none" baseline="0" dirty="0">
                  <a:solidFill>
                    <a:schemeClr val="dk1"/>
                  </a:solidFill>
                  <a:latin typeface="Calibri"/>
                  <a:ea typeface="Calibri"/>
                  <a:cs typeface="Calibri"/>
                  <a:sym typeface="Calibri"/>
                </a:rPr>
                <a:t>Bird #4 heard flying but no peents heard</a:t>
              </a:r>
            </a:p>
          </p:txBody>
        </p:sp>
      </p:grpSp>
      <p:sp>
        <p:nvSpPr>
          <p:cNvPr id="2" name="Slide Number Placeholder 1"/>
          <p:cNvSpPr>
            <a:spLocks noGrp="1"/>
          </p:cNvSpPr>
          <p:nvPr>
            <p:ph type="sldNum" idx="12"/>
          </p:nvPr>
        </p:nvSpPr>
        <p:spPr/>
        <p:txBody>
          <a:bodyPr/>
          <a:lstStyle/>
          <a:p>
            <a:r>
              <a:rPr lang="en-US" dirty="0">
                <a:latin typeface="Calibri" panose="020F0502020204030204" pitchFamily="34" charset="0"/>
              </a:rPr>
              <a:t>11</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3563"/>
          </a:xfrm>
        </p:spPr>
        <p:txBody>
          <a:bodyPr/>
          <a:lstStyle/>
          <a:p>
            <a:pPr lvl="0"/>
            <a:r>
              <a:rPr lang="en-US" sz="2950" dirty="0">
                <a:solidFill>
                  <a:srgbClr val="4F6128"/>
                </a:solidFill>
                <a:latin typeface="Quattrocento"/>
                <a:ea typeface="Quattrocento"/>
                <a:cs typeface="Quattrocento"/>
                <a:sym typeface="Quattrocento"/>
              </a:rPr>
              <a:t>What is a C-Z Route?</a:t>
            </a:r>
            <a:br>
              <a:rPr lang="en-US" sz="2950" dirty="0">
                <a:solidFill>
                  <a:srgbClr val="4F6128"/>
                </a:solidFill>
                <a:latin typeface="Quattrocento"/>
                <a:ea typeface="Quattrocento"/>
                <a:cs typeface="Quattrocento"/>
                <a:sym typeface="Quattrocento"/>
              </a:rPr>
            </a:br>
            <a:endParaRPr lang="en-US" dirty="0"/>
          </a:p>
        </p:txBody>
      </p:sp>
      <p:sp>
        <p:nvSpPr>
          <p:cNvPr id="3" name="Text Placeholder 2"/>
          <p:cNvSpPr>
            <a:spLocks noGrp="1"/>
          </p:cNvSpPr>
          <p:nvPr>
            <p:ph type="body" idx="1"/>
          </p:nvPr>
        </p:nvSpPr>
        <p:spPr>
          <a:xfrm>
            <a:off x="457200" y="685800"/>
            <a:ext cx="8229600" cy="5638800"/>
          </a:xfrm>
        </p:spPr>
        <p:txBody>
          <a:bodyPr/>
          <a:lstStyle/>
          <a:p>
            <a:r>
              <a:rPr lang="en-US" sz="1600" dirty="0">
                <a:latin typeface="Calibri" panose="020F0502020204030204" pitchFamily="34" charset="0"/>
              </a:rPr>
              <a:t>In order to avoid expending unnecessary resources and funds, approximately two-thirds of the 1,500 routes are selected for survey each year. The remaining routes are designated as constant zero (C-Z) routes.  </a:t>
            </a:r>
          </a:p>
          <a:p>
            <a:endParaRPr lang="en-US" sz="1600" dirty="0">
              <a:latin typeface="Calibri" panose="020F0502020204030204" pitchFamily="34" charset="0"/>
            </a:endParaRPr>
          </a:p>
          <a:p>
            <a:r>
              <a:rPr lang="en-US" sz="1600" dirty="0">
                <a:latin typeface="Calibri" panose="020F0502020204030204" pitchFamily="34" charset="0"/>
              </a:rPr>
              <a:t>Routes for which no woodcock are heard for 2 consecutive years enter this constant zero status and are not run for the next 5 years.  If woodcock are heard on a constant zero route when it is next run (reactivated), the route reverts to a normal status and is run again the next year.  If woodcock are not heard, it reverts back to a constant zero status.  </a:t>
            </a:r>
          </a:p>
          <a:p>
            <a:endParaRPr lang="en-US" sz="1600" dirty="0">
              <a:latin typeface="Calibri" panose="020F0502020204030204" pitchFamily="34" charset="0"/>
            </a:endParaRPr>
          </a:p>
          <a:p>
            <a:r>
              <a:rPr lang="en-US" sz="1600" dirty="0">
                <a:latin typeface="Calibri" panose="020F0502020204030204" pitchFamily="34" charset="0"/>
              </a:rPr>
              <a:t>Data from constant zero routes are included in the analysis only for the years they were actually surveyed.</a:t>
            </a:r>
          </a:p>
          <a:p>
            <a:endParaRPr lang="en-US" sz="1600" dirty="0">
              <a:latin typeface="Calibri" panose="020F0502020204030204" pitchFamily="34" charset="0"/>
            </a:endParaRPr>
          </a:p>
          <a:p>
            <a:r>
              <a:rPr lang="en-US" sz="1600" dirty="0">
                <a:latin typeface="Calibri" panose="020F0502020204030204" pitchFamily="34" charset="0"/>
              </a:rPr>
              <a:t>It is preferable to have the same observer who ran the route last, run the route again when it is to be reactivated.</a:t>
            </a:r>
          </a:p>
          <a:p>
            <a:endParaRPr lang="en-US" sz="1600" dirty="0">
              <a:latin typeface="Calibri" panose="020F0502020204030204" pitchFamily="34" charset="0"/>
            </a:endParaRPr>
          </a:p>
          <a:p>
            <a:endParaRPr lang="en-US" sz="800" dirty="0">
              <a:latin typeface="Calibri" panose="020F0502020204030204" pitchFamily="34" charset="0"/>
            </a:endParaRPr>
          </a:p>
          <a:p>
            <a:endParaRPr lang="en-US" dirty="0"/>
          </a:p>
        </p:txBody>
      </p:sp>
      <p:pic>
        <p:nvPicPr>
          <p:cNvPr id="4" name="Shape 10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754760"/>
            <a:ext cx="9144000" cy="2103238"/>
          </a:xfrm>
          <a:prstGeom prst="rect">
            <a:avLst/>
          </a:prstGeom>
          <a:ln>
            <a:noFill/>
          </a:ln>
          <a:effectLst>
            <a:softEdge rad="112500"/>
          </a:effectLst>
        </p:spPr>
      </p:pic>
      <p:sp>
        <p:nvSpPr>
          <p:cNvPr id="5" name="Slide Number Placeholder 4"/>
          <p:cNvSpPr>
            <a:spLocks noGrp="1"/>
          </p:cNvSpPr>
          <p:nvPr>
            <p:ph type="sldNum" idx="12"/>
          </p:nvPr>
        </p:nvSpPr>
        <p:spPr/>
        <p:txBody>
          <a:bodyPr/>
          <a:lstStyle/>
          <a:p>
            <a:r>
              <a:rPr lang="en-US" b="1" dirty="0">
                <a:solidFill>
                  <a:schemeClr val="bg1"/>
                </a:solidFill>
                <a:latin typeface="Calibri" panose="020F0502020204030204" pitchFamily="34" charset="0"/>
              </a:rPr>
              <a:t>12</a:t>
            </a:r>
          </a:p>
        </p:txBody>
      </p:sp>
    </p:spTree>
    <p:extLst>
      <p:ext uri="{BB962C8B-B14F-4D97-AF65-F5344CB8AC3E}">
        <p14:creationId xmlns:p14="http://schemas.microsoft.com/office/powerpoint/2010/main" val="255873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3200" dirty="0">
                <a:solidFill>
                  <a:srgbClr val="4F6128"/>
                </a:solidFill>
                <a:latin typeface="Calibri" panose="020F0502020204030204" pitchFamily="34" charset="0"/>
              </a:rPr>
              <a:t>Why continue to revisit C-Z Routes?</a:t>
            </a:r>
            <a:endParaRPr lang="en-US" sz="2950" dirty="0">
              <a:solidFill>
                <a:srgbClr val="4F6128"/>
              </a:solidFill>
              <a:latin typeface="Quattrocento"/>
            </a:endParaRPr>
          </a:p>
        </p:txBody>
      </p:sp>
      <p:sp>
        <p:nvSpPr>
          <p:cNvPr id="3" name="Text Placeholder 2"/>
          <p:cNvSpPr>
            <a:spLocks noGrp="1"/>
          </p:cNvSpPr>
          <p:nvPr>
            <p:ph type="body" idx="1"/>
          </p:nvPr>
        </p:nvSpPr>
        <p:spPr>
          <a:xfrm>
            <a:off x="457200" y="990600"/>
            <a:ext cx="8229600" cy="5181600"/>
          </a:xfrm>
        </p:spPr>
        <p:txBody>
          <a:bodyPr/>
          <a:lstStyle/>
          <a:p>
            <a:pPr marL="203200" indent="0">
              <a:buNone/>
            </a:pPr>
            <a:r>
              <a:rPr lang="en-US" sz="1800" dirty="0">
                <a:latin typeface="Calibri" panose="020F0502020204030204" pitchFamily="34" charset="0"/>
              </a:rPr>
              <a:t>Some observers question why we continue to revisit these routes when no woodcock are heard or it runs through bad habitat.</a:t>
            </a:r>
          </a:p>
          <a:p>
            <a:pPr marL="203200" indent="0">
              <a:buNone/>
            </a:pPr>
            <a:endParaRPr lang="en-US" sz="1200" dirty="0">
              <a:latin typeface="Calibri" panose="020F0502020204030204" pitchFamily="34" charset="0"/>
            </a:endParaRPr>
          </a:p>
          <a:p>
            <a:pPr marL="203200" indent="0">
              <a:buNone/>
            </a:pPr>
            <a:r>
              <a:rPr lang="en-US" dirty="0">
                <a:latin typeface="Calibri" panose="020F0502020204030204" pitchFamily="34" charset="0"/>
              </a:rPr>
              <a:t>We want to sample the entire population.  If habitats were constant, and we could stratify the world into good and bad habitat, then we could put most of our effort into sampling good habitats.  Unfortunately, the landscape is a mosaic of good and bad habitat, and that mosaic is shifting over time.  So, a good spot for woodcock one year may not be good for them in the future, and good habitat appears in new places.  We can't predict these changes, and don't want to be constantly restratifying and reallocating samples, so in order to ensure that we sample the entire population we have to sample the entire landscape.  </a:t>
            </a:r>
          </a:p>
          <a:p>
            <a:pPr marL="203200" indent="0">
              <a:buNone/>
            </a:pPr>
            <a:endParaRPr lang="en-US" dirty="0">
              <a:latin typeface="Calibri" panose="020F0502020204030204" pitchFamily="34" charset="0"/>
            </a:endParaRPr>
          </a:p>
          <a:p>
            <a:pPr marL="203200" indent="0">
              <a:buNone/>
            </a:pPr>
            <a:r>
              <a:rPr lang="en-US" dirty="0">
                <a:latin typeface="Calibri" panose="020F0502020204030204" pitchFamily="34" charset="0"/>
              </a:rPr>
              <a:t>If it seems as if your route is always “bad,” think of it this way….unless you have some data (0 woodcock = data) from those places you cannot ensure that you are sampling the entire population.  For example, if we want an estimate for a particular area, like the state of MN, and we only survey positive routes and then project those numbers over the whole state, we would overestimate the population.  There are only two ways around this: (</a:t>
            </a:r>
            <a:r>
              <a:rPr lang="en-US" dirty="0" err="1">
                <a:latin typeface="Calibri" panose="020F0502020204030204" pitchFamily="34" charset="0"/>
              </a:rPr>
              <a:t>i</a:t>
            </a:r>
            <a:r>
              <a:rPr lang="en-US" dirty="0">
                <a:latin typeface="Calibri" panose="020F0502020204030204" pitchFamily="34" charset="0"/>
              </a:rPr>
              <a:t>) project only to woodcock positive habitat (but then we have to determine what that is, which is not an easy task or (ii) sample all areas and thus account for the woodcock negative areas (this is really the best way to determine non-woodcock habitat, i.e., by actually recording where we don't find them!).</a:t>
            </a:r>
          </a:p>
          <a:p>
            <a:pPr marL="203200" indent="0">
              <a:buNone/>
            </a:pPr>
            <a:endParaRPr lang="en-US" dirty="0">
              <a:latin typeface="Calibri" panose="020F0502020204030204" pitchFamily="34" charset="0"/>
            </a:endParaRPr>
          </a:p>
          <a:p>
            <a:pPr marL="203200" indent="0">
              <a:buNone/>
            </a:pPr>
            <a:r>
              <a:rPr lang="en-US" dirty="0">
                <a:latin typeface="Calibri" panose="020F0502020204030204" pitchFamily="34" charset="0"/>
              </a:rPr>
              <a:t>The fact is, to address these concerns we compromise the survey somewhat with the ad-hoc approach to constant zero routes.  It is important to note that historically, woodcock surveys only did survey good spots.  During the 1960's there were reviews of design that established the "better" statistical basis of the current survey.</a:t>
            </a:r>
          </a:p>
          <a:p>
            <a:endParaRPr lang="en-US" dirty="0"/>
          </a:p>
        </p:txBody>
      </p:sp>
      <p:sp>
        <p:nvSpPr>
          <p:cNvPr id="4" name="Slide Number Placeholder 3"/>
          <p:cNvSpPr>
            <a:spLocks noGrp="1"/>
          </p:cNvSpPr>
          <p:nvPr>
            <p:ph type="sldNum" idx="12"/>
          </p:nvPr>
        </p:nvSpPr>
        <p:spPr/>
        <p:txBody>
          <a:bodyPr/>
          <a:lstStyle/>
          <a:p>
            <a:r>
              <a:rPr lang="en-US" dirty="0">
                <a:solidFill>
                  <a:schemeClr val="tx1"/>
                </a:solidFill>
                <a:latin typeface="Calibri" panose="020F0502020204030204" pitchFamily="34" charset="0"/>
              </a:rPr>
              <a:t>13</a:t>
            </a:r>
          </a:p>
        </p:txBody>
      </p:sp>
    </p:spTree>
    <p:extLst>
      <p:ext uri="{BB962C8B-B14F-4D97-AF65-F5344CB8AC3E}">
        <p14:creationId xmlns:p14="http://schemas.microsoft.com/office/powerpoint/2010/main" val="164684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0"/>
            <a:ext cx="8229600" cy="584745"/>
          </a:xfrm>
          <a:prstGeom prst="rect">
            <a:avLst/>
          </a:prstGeom>
        </p:spPr>
        <p:txBody>
          <a:bodyPr lIns="91425" tIns="91425" rIns="91425" bIns="91425" anchor="ctr" anchorCtr="0">
            <a:spAutoFit/>
          </a:bodyPr>
          <a:lstStyle/>
          <a:p>
            <a:r>
              <a:rPr lang="en-US" sz="2600" dirty="0">
                <a:solidFill>
                  <a:schemeClr val="accent3">
                    <a:lumMod val="50000"/>
                  </a:schemeClr>
                </a:solidFill>
                <a:latin typeface="Quattrocento"/>
              </a:rPr>
              <a:t>Common Errors Seen During Data Validation Checks</a:t>
            </a:r>
          </a:p>
        </p:txBody>
      </p:sp>
      <p:sp>
        <p:nvSpPr>
          <p:cNvPr id="173" name="Shape 173"/>
          <p:cNvSpPr txBox="1">
            <a:spLocks noGrp="1"/>
          </p:cNvSpPr>
          <p:nvPr>
            <p:ph type="body" idx="1"/>
          </p:nvPr>
        </p:nvSpPr>
        <p:spPr>
          <a:xfrm>
            <a:off x="304800" y="457200"/>
            <a:ext cx="8534400" cy="6278612"/>
          </a:xfrm>
          <a:prstGeom prst="rect">
            <a:avLst/>
          </a:prstGeom>
        </p:spPr>
        <p:txBody>
          <a:bodyPr wrap="square" lIns="91425" tIns="91425" rIns="91425" bIns="91425" anchor="t" anchorCtr="0">
            <a:spAutoFit/>
          </a:bodyPr>
          <a:lstStyle/>
          <a:p>
            <a:pPr marL="203200" indent="0">
              <a:spcBef>
                <a:spcPts val="0"/>
              </a:spcBef>
              <a:buNone/>
            </a:pPr>
            <a:r>
              <a:rPr lang="en-US" dirty="0">
                <a:latin typeface="Calibri" panose="020F0502020204030204" pitchFamily="34" charset="0"/>
              </a:rPr>
              <a:t>Unfortunately, if an observer’s data sheet includes one of the errors below, it has a higher chance of not being included in the analyses.  Please make sure you are aware of all instances below and try not to fall victim to any of them.  Read over all instructions given to you prior to running your survey route.  This will help prevent accidental errors.</a:t>
            </a:r>
          </a:p>
          <a:p>
            <a:pPr>
              <a:spcBef>
                <a:spcPts val="0"/>
              </a:spcBef>
            </a:pPr>
            <a:endParaRPr lang="en-US" dirty="0">
              <a:latin typeface="Calibri" panose="020F0502020204030204" pitchFamily="34" charset="0"/>
            </a:endParaRPr>
          </a:p>
          <a:p>
            <a:pPr>
              <a:spcBef>
                <a:spcPts val="0"/>
              </a:spcBef>
            </a:pPr>
            <a:r>
              <a:rPr lang="en-US" sz="1200" b="1" dirty="0">
                <a:latin typeface="Calibri" panose="020F0502020204030204" pitchFamily="34" charset="0"/>
              </a:rPr>
              <a:t>Leaving fields blank on the data sheet </a:t>
            </a:r>
            <a:r>
              <a:rPr lang="en-US" sz="1200" dirty="0">
                <a:latin typeface="Calibri" panose="020F0502020204030204" pitchFamily="34" charset="0"/>
              </a:rPr>
              <a:t>– All fields are important and help aid USFWS personnel during the data validation checks.  If we are missing data, we can’t properly edit the form in its entirety.  Those entering data online for observers can’t do so if fields are left blank.</a:t>
            </a:r>
          </a:p>
          <a:p>
            <a:pPr>
              <a:spcBef>
                <a:spcPts val="0"/>
              </a:spcBef>
            </a:pPr>
            <a:r>
              <a:rPr lang="en-US" sz="1200" b="1" dirty="0">
                <a:latin typeface="Calibri" panose="020F0502020204030204" pitchFamily="34" charset="0"/>
              </a:rPr>
              <a:t>Surveying the route outside the date window without prior permission from USFWS personnel </a:t>
            </a:r>
            <a:r>
              <a:rPr lang="en-US" sz="1200" dirty="0">
                <a:latin typeface="Calibri" panose="020F0502020204030204" pitchFamily="34" charset="0"/>
              </a:rPr>
              <a:t>– In certain circumstances (other than related to spring phenology or weather conditions) an observer is not able to conduct their survey within the route’s date window.  If this is the case, please contact USFWS personnel ahead of time to discuss the possibility of getting an extension.  It is recommended that an observer aim to conduct the survey at the beginning of the survey window to allow for unpredictable circumstances such as weather, sickness, family emergencies, etc.</a:t>
            </a:r>
          </a:p>
          <a:p>
            <a:pPr>
              <a:spcBef>
                <a:spcPts val="0"/>
              </a:spcBef>
            </a:pPr>
            <a:r>
              <a:rPr lang="en-US" sz="1200" b="1" dirty="0">
                <a:latin typeface="Calibri" panose="020F0502020204030204" pitchFamily="34" charset="0"/>
              </a:rPr>
              <a:t>Listing two observers on one form </a:t>
            </a:r>
            <a:r>
              <a:rPr lang="en-US" sz="1200" dirty="0">
                <a:latin typeface="Calibri" panose="020F0502020204030204" pitchFamily="34" charset="0"/>
              </a:rPr>
              <a:t>– Proper protocol says that if 2 observers  (old &amp; new) are running a route at the same time, to record their results independently on separate forms.  Date of survey, route name, official sunset, sky condition, temperature, wind, precipitation, odometer readings and times at each stop should match between observers’ survey forms.</a:t>
            </a:r>
          </a:p>
          <a:p>
            <a:pPr>
              <a:spcBef>
                <a:spcPts val="0"/>
              </a:spcBef>
            </a:pPr>
            <a:r>
              <a:rPr lang="en-US" sz="1200" b="1" dirty="0">
                <a:latin typeface="Calibri" panose="020F0502020204030204" pitchFamily="34" charset="0"/>
              </a:rPr>
              <a:t>Calculating the sunset or start time incorrectly </a:t>
            </a:r>
            <a:r>
              <a:rPr lang="en-US" sz="1200" dirty="0">
                <a:latin typeface="Calibri" panose="020F0502020204030204" pitchFamily="34" charset="0"/>
              </a:rPr>
              <a:t>– See slide 10 for correct protocol and explanation.</a:t>
            </a:r>
          </a:p>
          <a:p>
            <a:pPr>
              <a:spcBef>
                <a:spcPts val="0"/>
              </a:spcBef>
            </a:pPr>
            <a:r>
              <a:rPr lang="en-US" sz="1200" b="1" dirty="0">
                <a:latin typeface="Calibri" panose="020F0502020204030204" pitchFamily="34" charset="0"/>
              </a:rPr>
              <a:t>Starting before or extending beyond the time survey window </a:t>
            </a:r>
            <a:r>
              <a:rPr lang="en-US" sz="1200" dirty="0">
                <a:latin typeface="Calibri" panose="020F0502020204030204" pitchFamily="34" charset="0"/>
              </a:rPr>
              <a:t>– Peak times of singing activity occur between 22 and 58 minutes after sunset or, between 15 and 51 minutes after sunset on overcast evenings.  Stops that fall within that time window are coded as acceptable.  Any stop data that fall outside that time window does not get included in the data analysis and is coded as unacceptable.  Furthermore, an earlier analysis revealed that routes with 8 or fewer acceptable stops tended to be biased low, therefore, only route observations with at least 9 acceptable stops are included in the analysis.</a:t>
            </a:r>
          </a:p>
          <a:p>
            <a:pPr>
              <a:spcBef>
                <a:spcPts val="0"/>
              </a:spcBef>
            </a:pPr>
            <a:r>
              <a:rPr lang="en-US" sz="1200" b="1" dirty="0">
                <a:latin typeface="Calibri" panose="020F0502020204030204" pitchFamily="34" charset="0"/>
              </a:rPr>
              <a:t>Counting the # of peents rather than individual woodcock heard at a stop </a:t>
            </a:r>
            <a:r>
              <a:rPr lang="en-US" sz="1200" dirty="0">
                <a:latin typeface="Calibri" panose="020F0502020204030204" pitchFamily="34" charset="0"/>
              </a:rPr>
              <a:t>– See Slide 11 for the correct protocol and explanation.</a:t>
            </a:r>
          </a:p>
          <a:p>
            <a:pPr>
              <a:spcBef>
                <a:spcPts val="0"/>
              </a:spcBef>
            </a:pPr>
            <a:r>
              <a:rPr lang="en-US" sz="1200" b="1" dirty="0">
                <a:latin typeface="Calibri" panose="020F0502020204030204" pitchFamily="34" charset="0"/>
              </a:rPr>
              <a:t>Incorrectly identifying first listening point </a:t>
            </a:r>
            <a:r>
              <a:rPr lang="en-US" sz="1200" dirty="0">
                <a:latin typeface="Calibri" panose="020F0502020204030204" pitchFamily="34" charset="0"/>
              </a:rPr>
              <a:t>– In this instance, the observer thinks that the starting point is not the first listening point, but rather he/she drives 0.4 miles from the start and then begins listening for woodcock, recording their results in the stop 1 line.  This is incorrect.  Start (0.0 mi/km) = Stop 1.  Finish (3.6 mi/5.4 km) = Stop 10.  You should start to listen for woodcock at the start (stop 1).</a:t>
            </a:r>
          </a:p>
          <a:p>
            <a:pPr>
              <a:spcBef>
                <a:spcPts val="0"/>
              </a:spcBef>
            </a:pPr>
            <a:r>
              <a:rPr lang="en-US" sz="1200" b="1" dirty="0">
                <a:latin typeface="Calibri" panose="020F0502020204030204" pitchFamily="34" charset="0"/>
                <a:cs typeface="Calibri" panose="020F0502020204030204" pitchFamily="34" charset="0"/>
              </a:rPr>
              <a:t>Using two different time sources –</a:t>
            </a:r>
            <a:r>
              <a:rPr lang="en-US" sz="1200" dirty="0">
                <a:latin typeface="Calibri" panose="020F0502020204030204" pitchFamily="34" charset="0"/>
                <a:cs typeface="Calibri" panose="020F0502020204030204" pitchFamily="34" charset="0"/>
              </a:rPr>
              <a:t> The observer should only use one source to pull times from at the start and each subsequent stop.  For example, a car clock, cell phone or stopwatch.  Doing otherwise they run the risk of each varying by a minute or two and those few minutes might confuse the person edit </a:t>
            </a:r>
            <a:r>
              <a:rPr lang="en-US" sz="1200">
                <a:latin typeface="Calibri" panose="020F0502020204030204" pitchFamily="34" charset="0"/>
                <a:cs typeface="Calibri" panose="020F0502020204030204" pitchFamily="34" charset="0"/>
              </a:rPr>
              <a:t>checking the survey </a:t>
            </a:r>
            <a:r>
              <a:rPr lang="en-US" sz="1200" dirty="0">
                <a:latin typeface="Calibri" panose="020F0502020204030204" pitchFamily="34" charset="0"/>
                <a:cs typeface="Calibri" panose="020F0502020204030204" pitchFamily="34" charset="0"/>
              </a:rPr>
              <a:t>form and cause unnecessary follow up.</a:t>
            </a:r>
            <a:endParaRPr lang="en-US" dirty="0"/>
          </a:p>
          <a:p>
            <a:pPr>
              <a:spcBef>
                <a:spcPts val="0"/>
              </a:spcBef>
            </a:pPr>
            <a:endParaRPr dirty="0"/>
          </a:p>
        </p:txBody>
      </p:sp>
      <p:sp>
        <p:nvSpPr>
          <p:cNvPr id="2" name="Slide Number Placeholder 1"/>
          <p:cNvSpPr>
            <a:spLocks noGrp="1"/>
          </p:cNvSpPr>
          <p:nvPr>
            <p:ph type="sldNum" idx="12"/>
          </p:nvPr>
        </p:nvSpPr>
        <p:spPr/>
        <p:txBody>
          <a:bodyPr/>
          <a:lstStyle/>
          <a:p>
            <a:r>
              <a:rPr lang="en-US" dirty="0">
                <a:latin typeface="Calibri" panose="020F0502020204030204" pitchFamily="34" charset="0"/>
              </a:rPr>
              <a:t>14</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2" end="2"/>
                                            </p:txEl>
                                          </p:spTgt>
                                        </p:tgtEl>
                                        <p:attrNameLst>
                                          <p:attrName>ppt_c</p:attrName>
                                        </p:attrNameLst>
                                      </p:cBhvr>
                                      <p:to>
                                        <a:srgbClr val="5F5F5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3" end="3"/>
                                            </p:txEl>
                                          </p:spTgt>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4" end="4"/>
                                            </p:txEl>
                                          </p:spTgt>
                                        </p:tgtEl>
                                        <p:attrNameLst>
                                          <p:attrName>ppt_c</p:attrName>
                                        </p:attrNameLst>
                                      </p:cBhvr>
                                      <p:to>
                                        <a:srgbClr val="5F5F5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5" end="5"/>
                                            </p:txEl>
                                          </p:spTgt>
                                        </p:tgtEl>
                                        <p:attrNameLst>
                                          <p:attrName>ppt_c</p:attrName>
                                        </p:attrNameLst>
                                      </p:cBhvr>
                                      <p:to>
                                        <a:srgbClr val="5F5F5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6" end="6"/>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7" end="7"/>
                                            </p:txEl>
                                          </p:spTgt>
                                        </p:tgtEl>
                                        <p:attrNameLst>
                                          <p:attrName>ppt_c</p:attrName>
                                        </p:attrNameLst>
                                      </p:cBhvr>
                                      <p:to>
                                        <a:srgbClr val="5F5F5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8" end="8"/>
                                            </p:txEl>
                                          </p:spTgt>
                                        </p:tgtEl>
                                        <p:attrNameLst>
                                          <p:attrName>ppt_c</p:attrName>
                                        </p:attrNameLst>
                                      </p:cBhvr>
                                      <p:to>
                                        <a:srgbClr val="5F5F5F"/>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73">
                                            <p:txEl>
                                              <p:pRg st="9" end="9"/>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401775" y="796624"/>
            <a:ext cx="8298899" cy="3970277"/>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The USFWS, Division of Migratory Bird Management (DMBM), is requesting assistance from state and province SGS observers to obtain GPS coordinates for routes that have not been previously collected or were incorrect.  We are trying to finalize a spatial GIS database for the survey.  This data will be uploaded into the NatureCounts website and allow for mobile data entry in the field.  It will also be used to develop static route maps for coordinator distribution and stop location verification. In addition, the coordinates are necessary in any evaluations or studies that require the use of SGS spatial data. Your</a:t>
            </a:r>
            <a:r>
              <a:rPr lang="en-US" b="0" i="0" u="none" strike="noStrike" cap="none" dirty="0">
                <a:solidFill>
                  <a:schemeClr val="dk1"/>
                </a:solidFill>
                <a:latin typeface="Calibri"/>
                <a:ea typeface="Calibri"/>
                <a:cs typeface="Calibri"/>
                <a:sym typeface="Calibri"/>
              </a:rPr>
              <a:t> state or provincial coordinator will let you know the status of your route(s).</a:t>
            </a:r>
            <a:endParaRPr lang="en-US" b="0" i="0" u="none" strike="noStrike" cap="none" baseline="0" dirty="0">
              <a:solidFill>
                <a:schemeClr val="dk1"/>
              </a:solidFill>
              <a:latin typeface="Calibri"/>
              <a:ea typeface="Calibri"/>
              <a:cs typeface="Calibri"/>
              <a:sym typeface="Calibri"/>
            </a:endParaRPr>
          </a:p>
          <a:p>
            <a:pPr marL="0" marR="0" lvl="2" indent="0" algn="l" rtl="0">
              <a:spcBef>
                <a:spcPts val="0"/>
              </a:spcBef>
              <a:buSzPct val="25000"/>
              <a:buNone/>
            </a:pPr>
            <a:r>
              <a:rPr lang="en-US" b="0" i="0" u="none" strike="noStrike" cap="none" baseline="0" dirty="0">
                <a:solidFill>
                  <a:schemeClr val="dk1"/>
                </a:solidFill>
                <a:latin typeface="Calibri"/>
                <a:ea typeface="Calibri"/>
                <a:cs typeface="Calibri"/>
                <a:sym typeface="Calibri"/>
              </a:rPr>
              <a:t> </a:t>
            </a:r>
          </a:p>
          <a:p>
            <a:pPr marL="236538" marR="0" lvl="2" indent="-236538" algn="l" rtl="0">
              <a:spcBef>
                <a:spcPts val="0"/>
              </a:spcBef>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It is preferable that the same observer run the same route each year.</a:t>
            </a:r>
            <a:r>
              <a:rPr lang="en-US" b="0" i="0" u="none" strike="noStrike" cap="none" dirty="0">
                <a:solidFill>
                  <a:schemeClr val="dk1"/>
                </a:solidFill>
                <a:latin typeface="Calibri"/>
                <a:ea typeface="Calibri"/>
                <a:cs typeface="Calibri"/>
                <a:sym typeface="Calibri"/>
              </a:rPr>
              <a:t>  </a:t>
            </a:r>
            <a:r>
              <a:rPr lang="en-US" b="0" i="0" u="none" strike="noStrike" cap="none" baseline="0" dirty="0">
                <a:solidFill>
                  <a:schemeClr val="dk1"/>
                </a:solidFill>
                <a:latin typeface="Calibri"/>
                <a:ea typeface="Calibri"/>
                <a:cs typeface="Calibri"/>
                <a:sym typeface="Calibri"/>
              </a:rPr>
              <a:t>If you are no longer able to run a route, please contact your state or provincial coordinator.  If possible, please survey the route with your replacement</a:t>
            </a:r>
            <a:r>
              <a:rPr lang="en-US" dirty="0">
                <a:solidFill>
                  <a:schemeClr val="dk1"/>
                </a:solidFill>
                <a:latin typeface="Calibri"/>
                <a:ea typeface="Calibri"/>
                <a:cs typeface="Calibri"/>
                <a:sym typeface="Calibri"/>
              </a:rPr>
              <a:t> during the transition year.  This suggestion also applies to reactivated C-Z routes.</a:t>
            </a:r>
          </a:p>
          <a:p>
            <a:pPr marL="236538" marR="0" lvl="2" indent="-236538" algn="l" rtl="0">
              <a:spcBef>
                <a:spcPts val="0"/>
              </a:spcBef>
              <a:buNone/>
            </a:pPr>
            <a:endParaRPr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Please drive the route prior to running it in order to become familiar with the stops and any hazards (</a:t>
            </a:r>
            <a:r>
              <a:rPr lang="en-US" dirty="0">
                <a:solidFill>
                  <a:schemeClr val="dk1"/>
                </a:solidFill>
                <a:latin typeface="Calibri"/>
                <a:ea typeface="Calibri"/>
                <a:cs typeface="Calibri"/>
                <a:sym typeface="Calibri"/>
              </a:rPr>
              <a:t>i.e. flooded or closed road) </a:t>
            </a:r>
            <a:r>
              <a:rPr lang="en-US" b="0" i="0" u="none" strike="noStrike" cap="none" baseline="0" dirty="0">
                <a:solidFill>
                  <a:schemeClr val="dk1"/>
                </a:solidFill>
                <a:latin typeface="Calibri"/>
                <a:ea typeface="Calibri"/>
                <a:cs typeface="Calibri"/>
                <a:sym typeface="Calibri"/>
              </a:rPr>
              <a:t>that may exist along the route</a:t>
            </a:r>
            <a:r>
              <a:rPr lang="en-US" dirty="0">
                <a:solidFill>
                  <a:schemeClr val="dk1"/>
                </a:solidFill>
                <a:latin typeface="Calibri"/>
                <a:ea typeface="Calibri"/>
                <a:cs typeface="Calibri"/>
                <a:sym typeface="Calibri"/>
              </a:rPr>
              <a:t>.</a:t>
            </a:r>
          </a:p>
          <a:p>
            <a:pPr marL="236538" marR="0" lvl="2" indent="-134938" algn="l" rtl="0">
              <a:spcBef>
                <a:spcPts val="0"/>
              </a:spcBef>
              <a:buClr>
                <a:schemeClr val="dk1"/>
              </a:buClr>
              <a:buFont typeface="Calibri"/>
              <a:buNone/>
            </a:pPr>
            <a:endParaRPr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If a route becomes unsafe through time, please contact your state or provincial coordinator to discuss relocat</a:t>
            </a:r>
            <a:r>
              <a:rPr lang="en-US" dirty="0">
                <a:solidFill>
                  <a:schemeClr val="dk1"/>
                </a:solidFill>
                <a:latin typeface="Calibri"/>
                <a:ea typeface="Calibri"/>
                <a:cs typeface="Calibri"/>
                <a:sym typeface="Calibri"/>
              </a:rPr>
              <a:t>ing</a:t>
            </a:r>
            <a:r>
              <a:rPr lang="en-US" b="0" i="0" u="none" strike="noStrike" cap="none" baseline="0" dirty="0">
                <a:solidFill>
                  <a:schemeClr val="dk1"/>
                </a:solidFill>
                <a:latin typeface="Calibri"/>
                <a:ea typeface="Calibri"/>
                <a:cs typeface="Calibri"/>
                <a:sym typeface="Calibri"/>
              </a:rPr>
              <a:t> the route using the standard criteria developed for relocating unsafe routes.  </a:t>
            </a:r>
            <a:r>
              <a:rPr lang="en-US" b="1" dirty="0">
                <a:solidFill>
                  <a:schemeClr val="dk1"/>
                </a:solidFill>
                <a:latin typeface="Calibri"/>
                <a:ea typeface="Calibri"/>
                <a:cs typeface="Calibri"/>
                <a:sym typeface="Calibri"/>
              </a:rPr>
              <a:t>Please do not alter routes on your own!</a:t>
            </a:r>
          </a:p>
        </p:txBody>
      </p:sp>
      <p:sp>
        <p:nvSpPr>
          <p:cNvPr id="197" name="Shape 197"/>
          <p:cNvSpPr txBox="1"/>
          <p:nvPr/>
        </p:nvSpPr>
        <p:spPr>
          <a:xfrm>
            <a:off x="-20776" y="198632"/>
            <a:ext cx="9144000" cy="792162"/>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100" b="0" i="0" u="none" strike="noStrike" cap="none" baseline="0" dirty="0">
                <a:solidFill>
                  <a:srgbClr val="4F6128"/>
                </a:solidFill>
                <a:latin typeface="Quattrocento"/>
                <a:ea typeface="Quattrocento"/>
                <a:cs typeface="Quattrocento"/>
                <a:sym typeface="Quattrocento"/>
              </a:rPr>
              <a:t>Other Guidelines for Observers</a:t>
            </a:r>
          </a:p>
        </p:txBody>
      </p:sp>
      <p:pic>
        <p:nvPicPr>
          <p:cNvPr id="198" name="Shape 1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937671"/>
            <a:ext cx="9144000" cy="1920328"/>
          </a:xfrm>
          <a:prstGeom prst="rect">
            <a:avLst/>
          </a:prstGeom>
          <a:ln>
            <a:noFill/>
          </a:ln>
          <a:effectLst>
            <a:softEdge rad="112500"/>
          </a:effectLst>
        </p:spPr>
      </p:pic>
      <p:sp>
        <p:nvSpPr>
          <p:cNvPr id="2" name="Slide Number Placeholder 1"/>
          <p:cNvSpPr>
            <a:spLocks noGrp="1"/>
          </p:cNvSpPr>
          <p:nvPr>
            <p:ph type="sldNum" idx="12"/>
          </p:nvPr>
        </p:nvSpPr>
        <p:spPr/>
        <p:txBody>
          <a:bodyPr/>
          <a:lstStyle/>
          <a:p>
            <a:r>
              <a:rPr lang="en-US" b="1" dirty="0">
                <a:solidFill>
                  <a:schemeClr val="bg1"/>
                </a:solidFill>
                <a:latin typeface="Calibri" panose="020F0502020204030204" pitchFamily="34" charset="0"/>
              </a:rPr>
              <a:t>15</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304800" y="1002325"/>
            <a:ext cx="8305800" cy="3163646"/>
          </a:xfrm>
          <a:prstGeom prst="rect">
            <a:avLst/>
          </a:prstGeom>
          <a:noFill/>
          <a:ln>
            <a:noFill/>
          </a:ln>
        </p:spPr>
        <p:txBody>
          <a:bodyPr wrap="square" lIns="91425" tIns="45700" rIns="91425" bIns="45700" anchor="t" anchorCtr="0">
            <a:spAutoFit/>
          </a:bodyPr>
          <a:lstStyle/>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Enter your survey results on-line at </a:t>
            </a:r>
            <a:r>
              <a:rPr lang="en-US"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https://naturecounts.ca/nc/amwo/main.jsp</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 WEBSITE)</a:t>
            </a:r>
            <a:r>
              <a:rPr lang="en-US" sz="1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unless your state or provincial coordinator has instructed you to do otherwise.</a:t>
            </a:r>
          </a:p>
          <a:p>
            <a:pPr marL="342900" marR="0" lvl="0" indent="-342900">
              <a:lnSpc>
                <a:spcPct val="107000"/>
              </a:lnSpc>
              <a:spcBef>
                <a:spcPts val="0"/>
              </a:spcBef>
              <a:spcAft>
                <a:spcPts val="0"/>
              </a:spcAft>
              <a:buFont typeface="+mj-lt"/>
              <a:buAutoNum type="arabicPeriod"/>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Make a copy of the original survey form for your files and send a copy to your state/provincial coordinator. </a:t>
            </a:r>
          </a:p>
          <a:p>
            <a:pPr marL="342900" marR="0" lvl="0" indent="-342900">
              <a:lnSpc>
                <a:spcPct val="107000"/>
              </a:lnSpc>
              <a:spcBef>
                <a:spcPts val="0"/>
              </a:spcBef>
              <a:spcAft>
                <a:spcPts val="0"/>
              </a:spcAft>
              <a:buFont typeface="+mj-lt"/>
              <a:buAutoNum type="arabicPeriod"/>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Why is it still required to send a copy to your state or province coordinator if the results are entered online?  </a:t>
            </a:r>
          </a:p>
          <a:p>
            <a:pPr marL="1143000" marR="0" lvl="2" indent="-228600">
              <a:lnSpc>
                <a:spcPct val="107000"/>
              </a:lnSpc>
              <a:spcBef>
                <a:spcPts val="0"/>
              </a:spcBef>
              <a:spcAft>
                <a:spcPts val="0"/>
              </a:spcAft>
              <a:buFont typeface="+mj-lt"/>
              <a:buAutoNum type="romanLcPeriod"/>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In almost all cases observers write more on the survey form than they do within the remarks/comments section in the data entry website.  This can help them catch hazardous conditions or explain why an observer took too long driving between stops.  Having the hard form in hand also helps personnel identify possible data entry errors, typos, and helps answer questions about missing data.  Many times, if there is a problem with the data in the database, they can find the answer on the form rather than having to contact the observer directly.  </a:t>
            </a:r>
          </a:p>
          <a:p>
            <a:pPr marL="1143000" marR="0" lvl="2" indent="-228600">
              <a:lnSpc>
                <a:spcPct val="107000"/>
              </a:lnSpc>
              <a:spcBef>
                <a:spcPts val="0"/>
              </a:spcBef>
              <a:spcAft>
                <a:spcPts val="0"/>
              </a:spcAft>
              <a:buFont typeface="+mj-lt"/>
              <a:buAutoNum type="romanLcPeriod"/>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You no longer have to submit a copy to the USFWS in Laurel, Maryland, USA.</a:t>
            </a:r>
          </a:p>
          <a:p>
            <a:pPr marL="342900" marR="0" lvl="0" indent="-342900">
              <a:lnSpc>
                <a:spcPct val="107000"/>
              </a:lnSpc>
              <a:spcBef>
                <a:spcPts val="0"/>
              </a:spcBef>
              <a:spcAft>
                <a:spcPts val="0"/>
              </a:spcAft>
              <a:buFont typeface="+mj-lt"/>
              <a:buAutoNum type="arabicPeriod"/>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after conducting the survey, you feel as if a section or the entire route needs to be relocated, this is the time to contact the state or provincial coordinator and USFWS personnel.</a:t>
            </a:r>
          </a:p>
        </p:txBody>
      </p:sp>
      <p:sp>
        <p:nvSpPr>
          <p:cNvPr id="204" name="Shape 204"/>
          <p:cNvSpPr txBox="1"/>
          <p:nvPr/>
        </p:nvSpPr>
        <p:spPr>
          <a:xfrm>
            <a:off x="0" y="163797"/>
            <a:ext cx="9144000" cy="792162"/>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250" b="0" i="0" u="none" strike="noStrike" cap="none" baseline="0" dirty="0">
                <a:solidFill>
                  <a:srgbClr val="4F6128"/>
                </a:solidFill>
                <a:latin typeface="Quattrocento"/>
                <a:ea typeface="Quattrocento"/>
                <a:cs typeface="Quattrocento"/>
                <a:sym typeface="Quattrocento"/>
              </a:rPr>
              <a:t>Steps after Completing Singing-ground Survey</a:t>
            </a:r>
          </a:p>
        </p:txBody>
      </p:sp>
      <p:pic>
        <p:nvPicPr>
          <p:cNvPr id="205" name="Shape 20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754760"/>
            <a:ext cx="9144000" cy="2103238"/>
          </a:xfrm>
          <a:prstGeom prst="rect">
            <a:avLst/>
          </a:prstGeom>
          <a:ln>
            <a:noFill/>
          </a:ln>
          <a:effectLst>
            <a:softEdge rad="112500"/>
          </a:effectLst>
        </p:spPr>
      </p:pic>
      <p:sp>
        <p:nvSpPr>
          <p:cNvPr id="2" name="Slide Number Placeholder 1"/>
          <p:cNvSpPr>
            <a:spLocks noGrp="1"/>
          </p:cNvSpPr>
          <p:nvPr>
            <p:ph type="sldNum" idx="12"/>
          </p:nvPr>
        </p:nvSpPr>
        <p:spPr>
          <a:xfrm>
            <a:off x="6625976" y="6324600"/>
            <a:ext cx="2133599" cy="365125"/>
          </a:xfrm>
        </p:spPr>
        <p:txBody>
          <a:bodyPr/>
          <a:lstStyle/>
          <a:p>
            <a:r>
              <a:rPr lang="en-US" sz="1600" dirty="0">
                <a:solidFill>
                  <a:schemeClr val="bg1"/>
                </a:solidFill>
                <a:latin typeface="Calibri" panose="020F0502020204030204" pitchFamily="34" charset="0"/>
              </a:rPr>
              <a:t>16</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387915" y="762000"/>
            <a:ext cx="8298884" cy="3108503"/>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For 2024 only, all current documents pertaining to the Singing-ground Survey (normally included in your observer survey packet) can be found </a:t>
            </a:r>
            <a:r>
              <a:rPr lang="en-US" dirty="0">
                <a:solidFill>
                  <a:schemeClr val="dk1"/>
                </a:solidFill>
                <a:latin typeface="Calibri"/>
                <a:ea typeface="Calibri"/>
                <a:cs typeface="Calibri"/>
                <a:sym typeface="Calibri"/>
              </a:rPr>
              <a:t>at the old data entry website:  </a:t>
            </a:r>
            <a:r>
              <a:rPr lang="en-US" dirty="0">
                <a:solidFill>
                  <a:schemeClr val="dk1"/>
                </a:solidFill>
                <a:latin typeface="Calibri"/>
                <a:ea typeface="Calibri"/>
                <a:cs typeface="Calibri"/>
                <a:sym typeface="Calibri"/>
                <a:hlinkClick r:id="rId3"/>
              </a:rPr>
              <a:t>https://migbirdapps.fws.gov/woodcock/trainingtooldocs.htm</a:t>
            </a:r>
            <a:r>
              <a:rPr lang="en-US" dirty="0">
                <a:solidFill>
                  <a:schemeClr val="dk1"/>
                </a:solidFill>
                <a:latin typeface="Calibri"/>
                <a:ea typeface="Calibri"/>
                <a:cs typeface="Calibri"/>
                <a:sym typeface="Calibri"/>
              </a:rPr>
              <a:t>.</a:t>
            </a:r>
            <a:r>
              <a:rPr lang="en-US" b="0" i="0" u="none" strike="noStrike" cap="none" baseline="0" dirty="0">
                <a:solidFill>
                  <a:schemeClr val="dk1"/>
                </a:solidFill>
                <a:latin typeface="Calibri"/>
                <a:ea typeface="Calibri"/>
                <a:cs typeface="Calibri"/>
                <a:sym typeface="Calibri"/>
              </a:rPr>
              <a:t>  Once there you can download them to your computer in PDF form. In future years, all survey materials will be transferred to the Resources page on the NatureCounts website.  </a:t>
            </a:r>
            <a:r>
              <a:rPr lang="en-US" b="0" i="0" u="none" strike="noStrike" cap="none" baseline="0" dirty="0">
                <a:solidFill>
                  <a:schemeClr val="dk1"/>
                </a:solidFill>
                <a:latin typeface="Calibri"/>
                <a:ea typeface="Calibri"/>
                <a:cs typeface="Calibri"/>
                <a:sym typeface="Calibri"/>
                <a:hlinkClick r:id="rId4"/>
              </a:rPr>
              <a:t>https://naturecounts.ca/nc/amwo/resources.jsp</a:t>
            </a:r>
            <a:r>
              <a:rPr lang="en-US" b="0" i="0" u="none" strike="noStrike" cap="none" baseline="0" dirty="0">
                <a:solidFill>
                  <a:schemeClr val="dk1"/>
                </a:solidFill>
                <a:latin typeface="Calibri"/>
                <a:ea typeface="Calibri"/>
                <a:cs typeface="Calibri"/>
                <a:sym typeface="Calibri"/>
              </a:rPr>
              <a:t>. </a:t>
            </a:r>
          </a:p>
          <a:p>
            <a:pPr marL="236538" marR="0" lvl="2" indent="-134938" algn="l" rtl="0">
              <a:spcBef>
                <a:spcPts val="0"/>
              </a:spcBef>
              <a:buClr>
                <a:schemeClr val="dk1"/>
              </a:buClr>
              <a:buFont typeface="Calibri"/>
              <a:buNone/>
            </a:pPr>
            <a:endParaRPr b="0" i="0" u="none" strike="noStrike" cap="none" baseline="0" dirty="0">
              <a:solidFill>
                <a:schemeClr val="dk1"/>
              </a:solidFill>
              <a:latin typeface="Calibri"/>
              <a:ea typeface="Calibri"/>
              <a:cs typeface="Calibri"/>
              <a:sym typeface="Calibri"/>
            </a:endParaRPr>
          </a:p>
          <a:p>
            <a:pPr marL="236538" lvl="2" indent="-236538">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If sunset times are not listed on your form, consult</a:t>
            </a:r>
            <a:r>
              <a:rPr lang="en-US" b="0" i="0" u="none" strike="noStrike" cap="none" baseline="0" dirty="0">
                <a:solidFill>
                  <a:srgbClr val="FF0000"/>
                </a:solidFill>
                <a:latin typeface="Calibri"/>
                <a:ea typeface="Calibri"/>
                <a:cs typeface="Calibri"/>
                <a:sym typeface="Calibri"/>
              </a:rPr>
              <a:t> </a:t>
            </a:r>
            <a:r>
              <a:rPr lang="en-US" u="sng" dirty="0">
                <a:solidFill>
                  <a:schemeClr val="hlink"/>
                </a:solidFill>
                <a:latin typeface="Calibri"/>
                <a:ea typeface="Calibri"/>
                <a:cs typeface="Calibri"/>
                <a:sym typeface="Calibri"/>
                <a:hlinkClick r:id="rId5"/>
              </a:rPr>
              <a:t>https://www.esrl.noaa.gov/gmd/grad/solcalc/</a:t>
            </a:r>
            <a:endParaRPr lang="en-US" u="sng" dirty="0">
              <a:solidFill>
                <a:schemeClr val="hlink"/>
              </a:solidFill>
              <a:latin typeface="Calibri"/>
              <a:ea typeface="Calibri"/>
              <a:cs typeface="Calibri"/>
              <a:sym typeface="Calibri"/>
            </a:endParaRPr>
          </a:p>
          <a:p>
            <a:pPr marL="236538" lvl="2" indent="-236538">
              <a:buClr>
                <a:schemeClr val="dk1"/>
              </a:buClr>
              <a:buSzPct val="100000"/>
              <a:buFont typeface="Calibri"/>
              <a:buChar char="▪"/>
            </a:pPr>
            <a:endParaRPr b="0" i="0" u="none" strike="noStrike" cap="none" baseline="0" dirty="0">
              <a:solidFill>
                <a:schemeClr val="dk1"/>
              </a:solidFill>
              <a:latin typeface="Calibri"/>
              <a:ea typeface="Calibri"/>
              <a:cs typeface="Calibri"/>
              <a:sym typeface="Calibri"/>
            </a:endParaRPr>
          </a:p>
          <a:p>
            <a:pPr marL="236538" lvl="2" indent="-236538">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Annual </a:t>
            </a:r>
            <a:r>
              <a:rPr lang="en-US" b="0" i="1" u="none" strike="noStrike" cap="none" baseline="0" dirty="0">
                <a:solidFill>
                  <a:schemeClr val="dk1"/>
                </a:solidFill>
                <a:latin typeface="Calibri"/>
                <a:ea typeface="Calibri"/>
                <a:cs typeface="Calibri"/>
                <a:sym typeface="Calibri"/>
              </a:rPr>
              <a:t>American Woodcock Status Reports </a:t>
            </a:r>
            <a:r>
              <a:rPr lang="en-US" b="0" i="0" u="none" strike="noStrike" cap="none" baseline="0" dirty="0">
                <a:solidFill>
                  <a:schemeClr val="dk1"/>
                </a:solidFill>
                <a:latin typeface="Calibri"/>
                <a:ea typeface="Calibri"/>
                <a:cs typeface="Calibri"/>
                <a:sym typeface="Calibri"/>
              </a:rPr>
              <a:t>can be downloaded at </a:t>
            </a:r>
            <a:r>
              <a:rPr lang="en-US" u="sng" dirty="0">
                <a:solidFill>
                  <a:schemeClr val="hlink"/>
                </a:solidFill>
                <a:latin typeface="Calibri"/>
                <a:ea typeface="Calibri"/>
                <a:cs typeface="Calibri"/>
                <a:sym typeface="Calibri"/>
                <a:hlinkClick r:id="rId6"/>
              </a:rPr>
              <a:t>https://www.fws.gov/library/collections/american-woodcock-population-status-reports</a:t>
            </a:r>
            <a:endParaRPr lang="en-US" u="sng" dirty="0">
              <a:solidFill>
                <a:schemeClr val="hlink"/>
              </a:solidFill>
              <a:latin typeface="Calibri"/>
              <a:ea typeface="Calibri"/>
              <a:cs typeface="Calibri"/>
              <a:sym typeface="Calibri"/>
            </a:endParaRPr>
          </a:p>
          <a:p>
            <a:pPr marL="236538" lvl="2" indent="-236538">
              <a:buClr>
                <a:schemeClr val="dk1"/>
              </a:buClr>
              <a:buSzPct val="100000"/>
              <a:buFont typeface="Calibri"/>
              <a:buChar char="▪"/>
            </a:pPr>
            <a:endParaRPr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b="0" i="0" u="none" strike="noStrike" cap="none" baseline="0" dirty="0">
                <a:solidFill>
                  <a:schemeClr val="dk1"/>
                </a:solidFill>
                <a:latin typeface="Calibri"/>
                <a:ea typeface="Calibri"/>
                <a:cs typeface="Calibri"/>
                <a:sym typeface="Calibri"/>
              </a:rPr>
              <a:t>You can query and download Singing-ground Survey data (up through 2015) on-line at the USFWS’ Migratory Bird Data Center </a:t>
            </a:r>
            <a:r>
              <a:rPr lang="en-US" b="0" i="0" u="sng" strike="noStrike" cap="none" baseline="0" dirty="0">
                <a:solidFill>
                  <a:schemeClr val="hlink"/>
                </a:solidFill>
                <a:latin typeface="Calibri"/>
                <a:ea typeface="Calibri"/>
                <a:cs typeface="Calibri"/>
                <a:sym typeface="Calibri"/>
                <a:hlinkClick r:id="rId7"/>
              </a:rPr>
              <a:t>https://migbirdapps.fws.gov</a:t>
            </a:r>
            <a:r>
              <a:rPr lang="en-US" b="0" i="0" u="sng" strike="noStrike" cap="none" baseline="0" dirty="0">
                <a:solidFill>
                  <a:schemeClr val="hlink"/>
                </a:solidFill>
                <a:latin typeface="Calibri"/>
                <a:ea typeface="Calibri"/>
                <a:cs typeface="Calibri"/>
                <a:sym typeface="Calibri"/>
              </a:rPr>
              <a:t>.</a:t>
            </a:r>
            <a:r>
              <a:rPr lang="en-US" dirty="0">
                <a:sym typeface="Calibri"/>
              </a:rPr>
              <a:t>  </a:t>
            </a:r>
            <a:r>
              <a:rPr lang="en-US" b="0" i="0" strike="noStrike" cap="none" baseline="0" dirty="0">
                <a:solidFill>
                  <a:schemeClr val="tx1"/>
                </a:solidFill>
                <a:latin typeface="Calibri"/>
                <a:ea typeface="Calibri"/>
                <a:cs typeface="Calibri"/>
                <a:sym typeface="Calibri"/>
              </a:rPr>
              <a:t>More recent data can be obtained directly from the National Coordinator.</a:t>
            </a:r>
            <a:endParaRPr lang="en-US" b="0" i="0" u="sng" strike="noStrike" cap="none" baseline="0" dirty="0">
              <a:solidFill>
                <a:schemeClr val="tx1"/>
              </a:solidFill>
              <a:latin typeface="Calibri"/>
              <a:ea typeface="Calibri"/>
              <a:cs typeface="Calibri"/>
              <a:sym typeface="Calibri"/>
              <a:hlinkClick r:id="rId7"/>
            </a:endParaRPr>
          </a:p>
        </p:txBody>
      </p:sp>
      <p:sp>
        <p:nvSpPr>
          <p:cNvPr id="211" name="Shape 211"/>
          <p:cNvSpPr txBox="1"/>
          <p:nvPr/>
        </p:nvSpPr>
        <p:spPr>
          <a:xfrm>
            <a:off x="0" y="168275"/>
            <a:ext cx="9144000" cy="792162"/>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100" b="0" i="0" u="none" strike="noStrike" cap="none" baseline="0" dirty="0">
                <a:solidFill>
                  <a:srgbClr val="4F6128"/>
                </a:solidFill>
                <a:latin typeface="Quattrocento"/>
                <a:ea typeface="Quattrocento"/>
                <a:cs typeface="Quattrocento"/>
                <a:sym typeface="Quattrocento"/>
              </a:rPr>
              <a:t>Other Information for Observers</a:t>
            </a:r>
          </a:p>
        </p:txBody>
      </p:sp>
      <p:sp>
        <p:nvSpPr>
          <p:cNvPr id="2" name="Slide Number Placeholder 1"/>
          <p:cNvSpPr>
            <a:spLocks noGrp="1"/>
          </p:cNvSpPr>
          <p:nvPr>
            <p:ph type="sldNum" idx="12"/>
          </p:nvPr>
        </p:nvSpPr>
        <p:spPr/>
        <p:txBody>
          <a:bodyPr/>
          <a:lstStyle/>
          <a:p>
            <a:r>
              <a:rPr lang="en-US" b="1" dirty="0">
                <a:solidFill>
                  <a:schemeClr val="bg1"/>
                </a:solidFill>
                <a:latin typeface="Calibri" panose="020F0502020204030204" pitchFamily="34" charset="0"/>
              </a:rPr>
              <a:t>17</a:t>
            </a:r>
          </a:p>
        </p:txBody>
      </p:sp>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t="-62"/>
          <a:stretch/>
        </p:blipFill>
        <p:spPr>
          <a:xfrm>
            <a:off x="0" y="4165600"/>
            <a:ext cx="9144000" cy="2692400"/>
          </a:xfrm>
          <a:prstGeom prst="rect">
            <a:avLst/>
          </a:prstGeom>
          <a:ln>
            <a:noFill/>
          </a:ln>
          <a:effectLst>
            <a:softEdge rad="112500"/>
          </a:effectLst>
        </p:spPr>
      </p:pic>
      <p:sp>
        <p:nvSpPr>
          <p:cNvPr id="7" name="Slide Number Placeholder 1"/>
          <p:cNvSpPr txBox="1">
            <a:spLocks/>
          </p:cNvSpPr>
          <p:nvPr/>
        </p:nvSpPr>
        <p:spPr>
          <a:xfrm>
            <a:off x="6625976" y="6324600"/>
            <a:ext cx="2133599" cy="365125"/>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L="457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r>
              <a:rPr lang="en-US" sz="1600" dirty="0">
                <a:solidFill>
                  <a:schemeClr val="bg1"/>
                </a:solidFill>
                <a:latin typeface="Calibri" panose="020F0502020204030204" pitchFamily="34" charset="0"/>
              </a:rPr>
              <a:t>17</a:t>
            </a:r>
          </a:p>
        </p:txBody>
      </p:sp>
      <p:sp>
        <p:nvSpPr>
          <p:cNvPr id="3" name="TextBox 2"/>
          <p:cNvSpPr txBox="1"/>
          <p:nvPr/>
        </p:nvSpPr>
        <p:spPr>
          <a:xfrm>
            <a:off x="152400" y="6499620"/>
            <a:ext cx="1311578" cy="307777"/>
          </a:xfrm>
          <a:prstGeom prst="rect">
            <a:avLst/>
          </a:prstGeom>
          <a:noFill/>
        </p:spPr>
        <p:txBody>
          <a:bodyPr wrap="none" rtlCol="0">
            <a:spAutoFit/>
          </a:bodyPr>
          <a:lstStyle/>
          <a:p>
            <a:r>
              <a:rPr lang="en-US" b="1" dirty="0">
                <a:solidFill>
                  <a:schemeClr val="bg1"/>
                </a:solidFill>
                <a:latin typeface="Calibri" panose="020F0502020204030204" pitchFamily="34" charset="0"/>
              </a:rPr>
              <a:t>© Earl Johnson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501" y="0"/>
            <a:ext cx="9199002" cy="6858000"/>
          </a:xfrm>
          <a:prstGeom prst="rect">
            <a:avLst/>
          </a:prstGeom>
          <a:noFill/>
          <a:ln>
            <a:noFill/>
          </a:ln>
        </p:spPr>
      </p:pic>
      <p:sp>
        <p:nvSpPr>
          <p:cNvPr id="218" name="Shape 218"/>
          <p:cNvSpPr txBox="1"/>
          <p:nvPr/>
        </p:nvSpPr>
        <p:spPr>
          <a:xfrm>
            <a:off x="275771" y="522514"/>
            <a:ext cx="8679541" cy="1200329"/>
          </a:xfrm>
          <a:prstGeom prst="rect">
            <a:avLst/>
          </a:prstGeom>
          <a:solidFill>
            <a:srgbClr val="A7C46E"/>
          </a:solidFill>
          <a:ln>
            <a:noFill/>
          </a:ln>
        </p:spPr>
        <p:txBody>
          <a:bodyPr lIns="91425" tIns="45700" rIns="91425" bIns="45700" anchor="t" anchorCtr="0">
            <a:spAutoFit/>
          </a:bodyPr>
          <a:lstStyle/>
          <a:p>
            <a:pPr marL="0" marR="0" lvl="0" indent="0" algn="ctr" rtl="0">
              <a:spcBef>
                <a:spcPts val="0"/>
              </a:spcBef>
              <a:buSzPct val="25000"/>
              <a:buNone/>
            </a:pPr>
            <a:r>
              <a:rPr lang="en-US" sz="3600" b="1" i="1" u="none" strike="noStrike" cap="none" baseline="0" dirty="0">
                <a:solidFill>
                  <a:schemeClr val="dk1"/>
                </a:solidFill>
                <a:latin typeface="Calibri"/>
                <a:ea typeface="Calibri"/>
                <a:cs typeface="Calibri"/>
                <a:sym typeface="Calibri"/>
              </a:rPr>
              <a:t>Thank you for your participation in the American Woodcock Singing-ground Survey!</a:t>
            </a:r>
          </a:p>
        </p:txBody>
      </p:sp>
      <p:sp>
        <p:nvSpPr>
          <p:cNvPr id="219" name="Shape 219"/>
          <p:cNvSpPr txBox="1"/>
          <p:nvPr/>
        </p:nvSpPr>
        <p:spPr>
          <a:xfrm>
            <a:off x="2516782" y="5715000"/>
            <a:ext cx="6438530" cy="861744"/>
          </a:xfrm>
          <a:prstGeom prst="rect">
            <a:avLst/>
          </a:prstGeom>
          <a:solidFill>
            <a:srgbClr val="A7C46E">
              <a:alpha val="69000"/>
            </a:srgbClr>
          </a:solidFill>
          <a:ln>
            <a:noFill/>
          </a:ln>
        </p:spPr>
        <p:txBody>
          <a:bodyPr wrap="square" lIns="91425" tIns="91425" rIns="91425" bIns="91425" anchor="t" anchorCtr="0">
            <a:spAutoFit/>
          </a:bodyPr>
          <a:lstStyle/>
          <a:p>
            <a:pPr>
              <a:spcBef>
                <a:spcPts val="0"/>
              </a:spcBef>
              <a:buNone/>
            </a:pPr>
            <a:r>
              <a:rPr lang="en-US" sz="1600" dirty="0">
                <a:latin typeface="Calibri" panose="020F0502020204030204" pitchFamily="34" charset="0"/>
              </a:rPr>
              <a:t>For further questions or clarifications please contact </a:t>
            </a:r>
          </a:p>
          <a:p>
            <a:pPr>
              <a:spcBef>
                <a:spcPts val="0"/>
              </a:spcBef>
              <a:buNone/>
            </a:pPr>
            <a:endParaRPr lang="en-US" dirty="0">
              <a:latin typeface="Calibri" panose="020F0502020204030204" pitchFamily="34" charset="0"/>
            </a:endParaRPr>
          </a:p>
          <a:p>
            <a:pPr>
              <a:spcBef>
                <a:spcPts val="0"/>
              </a:spcBef>
              <a:buNone/>
            </a:pPr>
            <a:r>
              <a:rPr lang="en-US" dirty="0">
                <a:latin typeface="Calibri" panose="020F0502020204030204" pitchFamily="34" charset="0"/>
              </a:rPr>
              <a:t>Becky Rau, National SGS Coordinator, (</a:t>
            </a:r>
            <a:r>
              <a:rPr lang="en-US" u="sng" dirty="0">
                <a:solidFill>
                  <a:schemeClr val="hlink"/>
                </a:solidFill>
                <a:latin typeface="Calibri" panose="020F0502020204030204" pitchFamily="34" charset="0"/>
                <a:hlinkClick r:id="rId4"/>
              </a:rPr>
              <a:t>WeblessSurveyCoordinator@fws.gov</a:t>
            </a:r>
            <a:r>
              <a:rPr lang="en-US" dirty="0">
                <a:latin typeface="Calibri" panose="020F0502020204030204" pitchFamily="34" charset="0"/>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04800" y="399876"/>
            <a:ext cx="8382000" cy="892522"/>
          </a:xfrm>
          <a:prstGeom prst="rect">
            <a:avLst/>
          </a:prstGeom>
        </p:spPr>
        <p:txBody>
          <a:bodyPr wrap="square" lIns="91425" tIns="91425" rIns="91425" bIns="91425" anchor="ctr" anchorCtr="0">
            <a:spAutoFit/>
          </a:bodyPr>
          <a:lstStyle/>
          <a:p>
            <a:pPr lvl="0"/>
            <a:r>
              <a:rPr lang="en-US" sz="3200" dirty="0">
                <a:solidFill>
                  <a:srgbClr val="4F6128"/>
                </a:solidFill>
                <a:latin typeface="Quattrocento"/>
                <a:ea typeface="Quattrocento"/>
                <a:cs typeface="Quattrocento"/>
                <a:sym typeface="Quattrocento"/>
              </a:rPr>
              <a:t>Singing-ground Survey (SGS) Participants</a:t>
            </a:r>
            <a:br>
              <a:rPr lang="en-US" sz="3500" dirty="0">
                <a:solidFill>
                  <a:srgbClr val="4F6128"/>
                </a:solidFill>
                <a:latin typeface="Quattrocento"/>
                <a:ea typeface="Quattrocento"/>
                <a:cs typeface="Quattrocento"/>
                <a:sym typeface="Quattrocento"/>
              </a:rPr>
            </a:br>
            <a:endParaRPr dirty="0"/>
          </a:p>
        </p:txBody>
      </p:sp>
      <p:sp>
        <p:nvSpPr>
          <p:cNvPr id="87" name="Shape 87"/>
          <p:cNvSpPr txBox="1">
            <a:spLocks noGrp="1"/>
          </p:cNvSpPr>
          <p:nvPr>
            <p:ph type="body" idx="1"/>
          </p:nvPr>
        </p:nvSpPr>
        <p:spPr>
          <a:xfrm>
            <a:off x="468668" y="1828800"/>
            <a:ext cx="4038599" cy="1692741"/>
          </a:xfrm>
          <a:prstGeom prst="rect">
            <a:avLst/>
          </a:prstGeom>
        </p:spPr>
        <p:txBody>
          <a:bodyPr lIns="91425" tIns="91425" rIns="91425" bIns="91425" anchor="t" anchorCtr="0">
            <a:spAutoFit/>
          </a:bodyPr>
          <a:lstStyle/>
          <a:p>
            <a:pPr>
              <a:lnSpc>
                <a:spcPct val="200000"/>
              </a:lnSpc>
              <a:spcBef>
                <a:spcPts val="0"/>
              </a:spcBef>
            </a:pPr>
            <a:r>
              <a:rPr lang="en-US" dirty="0">
                <a:latin typeface="Calibri" panose="020F0502020204030204" pitchFamily="34" charset="0"/>
              </a:rPr>
              <a:t>U.S. Fish and Wildlife Service (USFWS)</a:t>
            </a:r>
          </a:p>
          <a:p>
            <a:pPr>
              <a:lnSpc>
                <a:spcPct val="200000"/>
              </a:lnSpc>
              <a:spcBef>
                <a:spcPts val="0"/>
              </a:spcBef>
            </a:pPr>
            <a:r>
              <a:rPr lang="en-US" dirty="0">
                <a:latin typeface="Calibri" panose="020F0502020204030204" pitchFamily="34" charset="0"/>
              </a:rPr>
              <a:t>Canadian Wildlife Service (CWS)</a:t>
            </a:r>
          </a:p>
          <a:p>
            <a:pPr>
              <a:lnSpc>
                <a:spcPct val="200000"/>
              </a:lnSpc>
              <a:spcBef>
                <a:spcPts val="0"/>
              </a:spcBef>
            </a:pPr>
            <a:r>
              <a:rPr lang="en-US" dirty="0">
                <a:latin typeface="Calibri" panose="020F0502020204030204" pitchFamily="34" charset="0"/>
              </a:rPr>
              <a:t>State Conservation Agencies</a:t>
            </a:r>
          </a:p>
          <a:p>
            <a:pPr>
              <a:spcBef>
                <a:spcPts val="0"/>
              </a:spcBef>
              <a:buNone/>
            </a:pPr>
            <a:endParaRPr dirty="0"/>
          </a:p>
        </p:txBody>
      </p:sp>
      <p:sp>
        <p:nvSpPr>
          <p:cNvPr id="3" name="Text Placeholder 2"/>
          <p:cNvSpPr>
            <a:spLocks noGrp="1"/>
          </p:cNvSpPr>
          <p:nvPr>
            <p:ph type="body" idx="2"/>
          </p:nvPr>
        </p:nvSpPr>
        <p:spPr>
          <a:xfrm>
            <a:off x="4648200" y="1752600"/>
            <a:ext cx="4038599" cy="2362200"/>
          </a:xfrm>
        </p:spPr>
        <p:txBody>
          <a:bodyPr/>
          <a:lstStyle/>
          <a:p>
            <a:pPr>
              <a:lnSpc>
                <a:spcPct val="200000"/>
              </a:lnSpc>
            </a:pPr>
            <a:r>
              <a:rPr lang="en-US" dirty="0">
                <a:latin typeface="Calibri" panose="020F0502020204030204" pitchFamily="34" charset="0"/>
              </a:rPr>
              <a:t>other federal government organizations</a:t>
            </a:r>
          </a:p>
          <a:p>
            <a:pPr>
              <a:lnSpc>
                <a:spcPct val="200000"/>
              </a:lnSpc>
            </a:pPr>
            <a:r>
              <a:rPr lang="en-US" dirty="0">
                <a:latin typeface="Calibri" panose="020F0502020204030204" pitchFamily="34" charset="0"/>
              </a:rPr>
              <a:t>Birds Canada</a:t>
            </a:r>
          </a:p>
          <a:p>
            <a:pPr>
              <a:lnSpc>
                <a:spcPct val="200000"/>
              </a:lnSpc>
            </a:pPr>
            <a:r>
              <a:rPr lang="en-US" dirty="0">
                <a:latin typeface="Calibri" panose="020F0502020204030204" pitchFamily="34" charset="0"/>
              </a:rPr>
              <a:t>and volunteers</a:t>
            </a:r>
          </a:p>
          <a:p>
            <a:endParaRPr lang="en-US" dirty="0"/>
          </a:p>
        </p:txBody>
      </p:sp>
      <p:sp>
        <p:nvSpPr>
          <p:cNvPr id="2" name="TextBox 1"/>
          <p:cNvSpPr txBox="1"/>
          <p:nvPr/>
        </p:nvSpPr>
        <p:spPr>
          <a:xfrm>
            <a:off x="659167" y="3505200"/>
            <a:ext cx="7696200" cy="954107"/>
          </a:xfrm>
          <a:prstGeom prst="rect">
            <a:avLst/>
          </a:prstGeom>
          <a:noFill/>
        </p:spPr>
        <p:txBody>
          <a:bodyPr wrap="square" rtlCol="0">
            <a:spAutoFit/>
          </a:bodyPr>
          <a:lstStyle/>
          <a:p>
            <a:r>
              <a:rPr lang="en-US" dirty="0">
                <a:latin typeface="Calibri" panose="020F0502020204030204" pitchFamily="34" charset="0"/>
              </a:rPr>
              <a:t>The Migratory Bird Program within the USFWS is responsible for overall coordination and compiling, managing, and reporting the data.  Birds Canada is responsible for maintaining the NatureCounts data entry platform.  The United States Geological Survey (USGS) is responsible for data analysis.  All other mentioned participants are state, provincial, or regional coordinators and survey observers.</a:t>
            </a:r>
          </a:p>
        </p:txBody>
      </p:sp>
      <p:sp>
        <p:nvSpPr>
          <p:cNvPr id="4" name="TextBox 3"/>
          <p:cNvSpPr txBox="1"/>
          <p:nvPr/>
        </p:nvSpPr>
        <p:spPr>
          <a:xfrm>
            <a:off x="914400" y="1230868"/>
            <a:ext cx="6781800" cy="369332"/>
          </a:xfrm>
          <a:prstGeom prst="rect">
            <a:avLst/>
          </a:prstGeom>
          <a:noFill/>
        </p:spPr>
        <p:txBody>
          <a:bodyPr wrap="square" rtlCol="0">
            <a:spAutoFit/>
          </a:bodyPr>
          <a:lstStyle/>
          <a:p>
            <a:pPr marL="342900" lvl="0" indent="-139700" algn="ctr">
              <a:buClr>
                <a:srgbClr val="000000"/>
              </a:buClr>
            </a:pPr>
            <a:r>
              <a:rPr lang="en-US" sz="1800" dirty="0">
                <a:latin typeface="Calibri" panose="020F0502020204030204" pitchFamily="34" charset="0"/>
              </a:rPr>
              <a:t>This is a cooperative survey between</a:t>
            </a:r>
          </a:p>
        </p:txBody>
      </p:sp>
      <p:pic>
        <p:nvPicPr>
          <p:cNvPr id="7" name="Shape 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754760"/>
            <a:ext cx="9144000" cy="2103238"/>
          </a:xfrm>
          <a:prstGeom prst="rect">
            <a:avLst/>
          </a:prstGeom>
          <a:ln>
            <a:noFill/>
          </a:ln>
          <a:effectLst>
            <a:softEdge rad="112500"/>
          </a:effectLst>
        </p:spPr>
      </p:pic>
      <p:sp>
        <p:nvSpPr>
          <p:cNvPr id="5" name="Slide Number Placeholder 4"/>
          <p:cNvSpPr>
            <a:spLocks noGrp="1"/>
          </p:cNvSpPr>
          <p:nvPr>
            <p:ph type="sldNum" idx="12"/>
          </p:nvPr>
        </p:nvSpPr>
        <p:spPr/>
        <p:txBody>
          <a:bodyPr/>
          <a:lstStyle/>
          <a:p>
            <a:r>
              <a:rPr lang="en-US" b="1" dirty="0">
                <a:solidFill>
                  <a:schemeClr val="bg1"/>
                </a:solidFill>
                <a:latin typeface="Calibri" panose="020F0502020204030204" pitchFamily="34" charset="0"/>
              </a:rPr>
              <a:t>1</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415625" y="1143000"/>
            <a:ext cx="8298884" cy="3416279"/>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 Singing-ground survey, in its present form, began in 1968.</a:t>
            </a:r>
          </a:p>
          <a:p>
            <a:pPr marL="236538" marR="0" lvl="2" indent="-1095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There are approximately 1,500 Singing-ground Survey routes randomly placed throughout the heart of the woodcock breeding range in Canada and the United States.  </a:t>
            </a:r>
            <a:r>
              <a:rPr lang="en-US" sz="1800" dirty="0">
                <a:solidFill>
                  <a:schemeClr val="dk1"/>
                </a:solidFill>
                <a:latin typeface="Calibri"/>
                <a:ea typeface="Calibri"/>
                <a:cs typeface="Calibri"/>
                <a:sym typeface="Calibri"/>
              </a:rPr>
              <a:t>These routes were placed across the landscape, covering all habitat types</a:t>
            </a:r>
            <a:r>
              <a:rPr lang="en-US" sz="1800" b="0" i="0" u="none" strike="noStrike" cap="none" baseline="0" dirty="0">
                <a:solidFill>
                  <a:schemeClr val="dk1"/>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p>
          <a:p>
            <a:pPr marL="236538" marR="0" lvl="2" indent="-236538" algn="l" rtl="0">
              <a:spcBef>
                <a:spcPts val="0"/>
              </a:spcBef>
              <a:buClr>
                <a:schemeClr val="dk1"/>
              </a:buClr>
              <a:buSzPct val="100000"/>
              <a:buFont typeface="Calibri"/>
              <a:buChar char="▪"/>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It is one of three surveys used to monitor woodcock population status in North America and it provides managers with an index to the relative woodcock population size.</a:t>
            </a:r>
          </a:p>
          <a:p>
            <a:pPr marL="236538" marR="0" lvl="2" indent="-1095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 survey takes advantage of the conspicuous breeding call of male American woodcock that can best be described as a “peent.” </a:t>
            </a:r>
          </a:p>
        </p:txBody>
      </p:sp>
      <p:sp>
        <p:nvSpPr>
          <p:cNvPr id="93" name="Shape 93"/>
          <p:cNvSpPr txBox="1"/>
          <p:nvPr/>
        </p:nvSpPr>
        <p:spPr>
          <a:xfrm>
            <a:off x="0" y="304800"/>
            <a:ext cx="9144000" cy="584735"/>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200" b="0" i="0" u="none" strike="noStrike" cap="none" baseline="0" dirty="0">
                <a:solidFill>
                  <a:srgbClr val="4F6128"/>
                </a:solidFill>
                <a:latin typeface="Quattrocento"/>
                <a:ea typeface="Quattrocento"/>
                <a:cs typeface="Quattrocento"/>
                <a:sym typeface="Quattrocento"/>
              </a:rPr>
              <a:t>Singing-ground Survey Background</a:t>
            </a:r>
          </a:p>
        </p:txBody>
      </p:sp>
      <p:pic>
        <p:nvPicPr>
          <p:cNvPr id="94" name="Shape 9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754760"/>
            <a:ext cx="9144000" cy="2103238"/>
          </a:xfrm>
          <a:prstGeom prst="rect">
            <a:avLst/>
          </a:prstGeom>
          <a:ln>
            <a:noFill/>
          </a:ln>
          <a:effectLst>
            <a:softEdge rad="112500"/>
          </a:effectLst>
        </p:spPr>
      </p:pic>
      <p:sp>
        <p:nvSpPr>
          <p:cNvPr id="2" name="Slide Number Placeholder 1"/>
          <p:cNvSpPr>
            <a:spLocks noGrp="1"/>
          </p:cNvSpPr>
          <p:nvPr>
            <p:ph type="sldNum" idx="12"/>
          </p:nvPr>
        </p:nvSpPr>
        <p:spPr/>
        <p:txBody>
          <a:bodyPr/>
          <a:lstStyle/>
          <a:p>
            <a:r>
              <a:rPr lang="en-US" b="1" dirty="0">
                <a:solidFill>
                  <a:schemeClr val="bg1"/>
                </a:solidFill>
                <a:latin typeface="Calibri" panose="020F0502020204030204" pitchFamily="34" charset="0"/>
              </a:rPr>
              <a:t>2</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415625" y="962878"/>
            <a:ext cx="8298884" cy="3693318"/>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 survey provides a long-term data set to guide the management of woodcock in North America. The survey detected long-term population declines throughout the species’ range.  </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Biologists used data from the survey to develop explicit population and habitat goals for the American Woodcock Conservation Plan that was completed in 2008.</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 population index derived from the survey is the primary metric used for the U.S. harvest strategy developed cooperatively by the USFWS and </a:t>
            </a:r>
            <a:r>
              <a:rPr lang="en-US" sz="1800" dirty="0">
                <a:solidFill>
                  <a:schemeClr val="dk1"/>
                </a:solidFill>
                <a:latin typeface="Calibri"/>
                <a:ea typeface="Calibri"/>
                <a:cs typeface="Calibri"/>
                <a:sym typeface="Calibri"/>
              </a:rPr>
              <a:t>Flyways in 201</a:t>
            </a:r>
            <a:r>
              <a:rPr lang="en-US" sz="1800" b="0" i="0" u="none" strike="noStrike" cap="none" baseline="0" dirty="0">
                <a:solidFill>
                  <a:schemeClr val="dk1"/>
                </a:solidFill>
                <a:latin typeface="Calibri"/>
                <a:ea typeface="Calibri"/>
                <a:cs typeface="Calibri"/>
                <a:sym typeface="Calibri"/>
              </a:rPr>
              <a:t>0.</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Researchers have used data from the survey to build spatially explicit models showing the relationship between woodcock abundance and landscape-level habitat variables.</a:t>
            </a:r>
          </a:p>
        </p:txBody>
      </p:sp>
      <p:sp>
        <p:nvSpPr>
          <p:cNvPr id="100" name="Shape 100"/>
          <p:cNvSpPr txBox="1"/>
          <p:nvPr/>
        </p:nvSpPr>
        <p:spPr>
          <a:xfrm>
            <a:off x="0" y="136088"/>
            <a:ext cx="9144000" cy="584735"/>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200" b="0" i="0" u="none" strike="noStrike" cap="none" baseline="0" dirty="0">
                <a:solidFill>
                  <a:srgbClr val="4F6128"/>
                </a:solidFill>
                <a:latin typeface="Quattrocento"/>
                <a:ea typeface="Quattrocento"/>
                <a:cs typeface="Quattrocento"/>
                <a:sym typeface="Quattrocento"/>
              </a:rPr>
              <a:t>Importance of the Singing-ground Survey</a:t>
            </a:r>
          </a:p>
        </p:txBody>
      </p:sp>
      <p:pic>
        <p:nvPicPr>
          <p:cNvPr id="101" name="Shape 10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4754760"/>
            <a:ext cx="9144000" cy="2103238"/>
          </a:xfrm>
          <a:prstGeom prst="rect">
            <a:avLst/>
          </a:prstGeom>
          <a:ln>
            <a:noFill/>
          </a:ln>
          <a:effectLst>
            <a:softEdge rad="112500"/>
          </a:effectLst>
        </p:spPr>
      </p:pic>
      <p:sp>
        <p:nvSpPr>
          <p:cNvPr id="2" name="Slide Number Placeholder 1"/>
          <p:cNvSpPr>
            <a:spLocks noGrp="1"/>
          </p:cNvSpPr>
          <p:nvPr>
            <p:ph type="sldNum" idx="12"/>
          </p:nvPr>
        </p:nvSpPr>
        <p:spPr/>
        <p:txBody>
          <a:bodyPr/>
          <a:lstStyle/>
          <a:p>
            <a:r>
              <a:rPr lang="en-US" b="1" dirty="0">
                <a:solidFill>
                  <a:schemeClr val="bg1"/>
                </a:solidFill>
                <a:latin typeface="Calibri" panose="020F0502020204030204" pitchFamily="34" charset="0"/>
              </a:rPr>
              <a:t>3</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0" y="274637"/>
            <a:ext cx="9144000" cy="569346"/>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100" b="0" i="0" u="none" strike="noStrike" cap="none" baseline="0" dirty="0">
                <a:solidFill>
                  <a:srgbClr val="4F6128"/>
                </a:solidFill>
                <a:latin typeface="Quattrocento"/>
                <a:ea typeface="Quattrocento"/>
                <a:cs typeface="Quattrocento"/>
                <a:sym typeface="Quattrocento"/>
              </a:rPr>
              <a:t>American Woodcock Range and Survey Coverage</a:t>
            </a:r>
          </a:p>
        </p:txBody>
      </p:sp>
      <p:pic>
        <p:nvPicPr>
          <p:cNvPr id="107" name="Shape 10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263" y="1219200"/>
            <a:ext cx="5532135" cy="4885704"/>
          </a:xfrm>
          <a:prstGeom prst="rect">
            <a:avLst/>
          </a:prstGeom>
          <a:noFill/>
          <a:ln>
            <a:noFill/>
          </a:ln>
        </p:spPr>
      </p:pic>
      <p:sp>
        <p:nvSpPr>
          <p:cNvPr id="108" name="Shape 108"/>
          <p:cNvSpPr txBox="1"/>
          <p:nvPr/>
        </p:nvSpPr>
        <p:spPr>
          <a:xfrm>
            <a:off x="6019800" y="1143000"/>
            <a:ext cx="2895600" cy="5078312"/>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Two management Units: Eastern and Central Management Units</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Management units follow the Atlantic and Mississippi Flyway boundaries</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Management unit boundaries are based on historical band return data</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 Singing-ground Survey only covers the core part of the woodcock breeding range in North America</a:t>
            </a:r>
          </a:p>
        </p:txBody>
      </p:sp>
      <p:sp>
        <p:nvSpPr>
          <p:cNvPr id="2" name="Slide Number Placeholder 1"/>
          <p:cNvSpPr>
            <a:spLocks noGrp="1"/>
          </p:cNvSpPr>
          <p:nvPr>
            <p:ph type="sldNum" idx="12"/>
          </p:nvPr>
        </p:nvSpPr>
        <p:spPr/>
        <p:txBody>
          <a:bodyPr/>
          <a:lstStyle/>
          <a:p>
            <a:r>
              <a:rPr lang="en-US" dirty="0">
                <a:latin typeface="Calibri" panose="020F0502020204030204" pitchFamily="34" charset="0"/>
              </a:rPr>
              <a:t>4</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0" y="198438"/>
            <a:ext cx="9144000" cy="792162"/>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200" b="0" i="0" u="none" strike="noStrike" cap="none" baseline="0" dirty="0">
                <a:solidFill>
                  <a:srgbClr val="4F6128"/>
                </a:solidFill>
                <a:latin typeface="Quattrocento"/>
                <a:ea typeface="Quattrocento"/>
                <a:cs typeface="Quattrocento"/>
                <a:sym typeface="Quattrocento"/>
              </a:rPr>
              <a:t>Timing of Singing-Ground Survey Routes</a:t>
            </a:r>
          </a:p>
        </p:txBody>
      </p:sp>
      <p:sp>
        <p:nvSpPr>
          <p:cNvPr id="114" name="Shape 114"/>
          <p:cNvSpPr txBox="1"/>
          <p:nvPr/>
        </p:nvSpPr>
        <p:spPr>
          <a:xfrm>
            <a:off x="6165270" y="1416725"/>
            <a:ext cx="2909457" cy="4801274"/>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There are 5 survey windows based on latitude and spring phenology within the northern portion of the woodcock breeding range</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Survey dates range from April 10</a:t>
            </a:r>
            <a:r>
              <a:rPr lang="en-US" sz="1800" b="0" i="0" u="none" strike="noStrike" cap="none" baseline="30000" dirty="0">
                <a:solidFill>
                  <a:schemeClr val="dk1"/>
                </a:solidFill>
                <a:latin typeface="Calibri"/>
                <a:ea typeface="Calibri"/>
                <a:cs typeface="Calibri"/>
                <a:sym typeface="Calibri"/>
              </a:rPr>
              <a:t>th</a:t>
            </a:r>
            <a:r>
              <a:rPr lang="en-US" sz="1800" b="0" i="0" u="none" strike="noStrike" cap="none" baseline="0" dirty="0">
                <a:solidFill>
                  <a:schemeClr val="dk1"/>
                </a:solidFill>
                <a:latin typeface="Calibri"/>
                <a:ea typeface="Calibri"/>
                <a:cs typeface="Calibri"/>
                <a:sym typeface="Calibri"/>
              </a:rPr>
              <a:t> to May 20</a:t>
            </a:r>
            <a:r>
              <a:rPr lang="en-US" sz="1800" b="0" i="0" u="none" strike="noStrike" cap="none" baseline="30000" dirty="0">
                <a:solidFill>
                  <a:schemeClr val="dk1"/>
                </a:solidFill>
                <a:latin typeface="Calibri"/>
                <a:ea typeface="Calibri"/>
                <a:cs typeface="Calibri"/>
                <a:sym typeface="Calibri"/>
              </a:rPr>
              <a:t>th</a:t>
            </a:r>
            <a:r>
              <a:rPr lang="en-US" sz="1800" b="0" i="0" u="none" strike="noStrike" cap="none" baseline="0" dirty="0">
                <a:solidFill>
                  <a:schemeClr val="dk1"/>
                </a:solidFill>
                <a:latin typeface="Calibri"/>
                <a:ea typeface="Calibri"/>
                <a:cs typeface="Calibri"/>
                <a:sym typeface="Calibri"/>
              </a:rPr>
              <a:t> depending on latitude of route</a:t>
            </a:r>
          </a:p>
          <a:p>
            <a:pPr marL="236538" marR="0" lvl="2" indent="-236538" algn="l" rtl="0">
              <a:spcBef>
                <a:spcPts val="0"/>
              </a:spcBef>
              <a:buClr>
                <a:schemeClr val="dk1"/>
              </a:buClr>
              <a:buSzPct val="100000"/>
              <a:buFont typeface="Calibri"/>
              <a:buChar char="▪"/>
            </a:pPr>
            <a:endParaRPr lang="en-US"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If your route is near the edge of a window use this website to figure out which one it falls into.</a:t>
            </a:r>
            <a:endParaRPr lang="en-US" sz="1800" b="0" i="0" u="none" strike="noStrike" cap="none" baseline="0" dirty="0">
              <a:solidFill>
                <a:schemeClr val="dk1"/>
              </a:solidFill>
              <a:latin typeface="Calibri"/>
              <a:ea typeface="Calibri"/>
              <a:cs typeface="Calibri"/>
              <a:sym typeface="Calibri"/>
            </a:endParaRP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p:txBody>
      </p:sp>
      <p:pic>
        <p:nvPicPr>
          <p:cNvPr id="115" name="Shape 1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000" y="1371600"/>
            <a:ext cx="5562600" cy="4684772"/>
          </a:xfrm>
          <a:prstGeom prst="rect">
            <a:avLst/>
          </a:prstGeom>
          <a:noFill/>
          <a:ln w="9525" cap="flat">
            <a:solidFill>
              <a:schemeClr val="dk1"/>
            </a:solidFill>
            <a:prstDash val="solid"/>
            <a:round/>
            <a:headEnd type="none" w="med" len="med"/>
            <a:tailEnd type="none" w="med" len="med"/>
          </a:ln>
        </p:spPr>
      </p:pic>
      <p:sp>
        <p:nvSpPr>
          <p:cNvPr id="2" name="Slide Number Placeholder 1"/>
          <p:cNvSpPr>
            <a:spLocks noGrp="1"/>
          </p:cNvSpPr>
          <p:nvPr>
            <p:ph type="sldNum" idx="12"/>
          </p:nvPr>
        </p:nvSpPr>
        <p:spPr/>
        <p:txBody>
          <a:bodyPr/>
          <a:lstStyle/>
          <a:p>
            <a:r>
              <a:rPr lang="en-US" dirty="0">
                <a:latin typeface="Calibri" panose="020F0502020204030204" pitchFamily="34" charset="0"/>
              </a:rPr>
              <a:t>5</a:t>
            </a:r>
          </a:p>
        </p:txBody>
      </p:sp>
      <p:sp>
        <p:nvSpPr>
          <p:cNvPr id="3" name="TextBox 2"/>
          <p:cNvSpPr txBox="1"/>
          <p:nvPr/>
        </p:nvSpPr>
        <p:spPr>
          <a:xfrm>
            <a:off x="914400" y="6202461"/>
            <a:ext cx="702307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hlinkClick r:id="rId4"/>
              </a:rPr>
              <a:t>https://databasin.org/maps/new#datasets=49f3cb92334b4f359fb01eb39e9920ec</a:t>
            </a:r>
            <a:endParaRPr lang="en-US" sz="1600" dirty="0">
              <a:latin typeface="Calibri" panose="020F0502020204030204" pitchFamily="34" charset="0"/>
              <a:cs typeface="Calibri" panose="020F0502020204030204" pitchFamily="34" charset="0"/>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3694" y="1158240"/>
            <a:ext cx="5383473" cy="4850885"/>
          </a:xfrm>
          <a:prstGeom prst="rect">
            <a:avLst/>
          </a:prstGeom>
          <a:noFill/>
          <a:ln>
            <a:noFill/>
          </a:ln>
        </p:spPr>
      </p:pic>
      <p:sp>
        <p:nvSpPr>
          <p:cNvPr id="121" name="Shape 121"/>
          <p:cNvSpPr txBox="1"/>
          <p:nvPr/>
        </p:nvSpPr>
        <p:spPr>
          <a:xfrm>
            <a:off x="0" y="198438"/>
            <a:ext cx="9144000" cy="584735"/>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200" b="0" i="0" u="none" strike="noStrike" cap="none" baseline="0" dirty="0">
                <a:solidFill>
                  <a:srgbClr val="4F6128"/>
                </a:solidFill>
                <a:latin typeface="Quattrocento"/>
                <a:ea typeface="Quattrocento"/>
                <a:cs typeface="Quattrocento"/>
                <a:sym typeface="Quattrocento"/>
              </a:rPr>
              <a:t>Specific Singing-ground Survey Protocols</a:t>
            </a:r>
          </a:p>
        </p:txBody>
      </p:sp>
      <p:sp>
        <p:nvSpPr>
          <p:cNvPr id="122" name="Shape 122"/>
          <p:cNvSpPr txBox="1"/>
          <p:nvPr/>
        </p:nvSpPr>
        <p:spPr>
          <a:xfrm>
            <a:off x="5805055" y="1066800"/>
            <a:ext cx="3110345" cy="5355312"/>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There are 10 stops per Singing-ground Survey route</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Stops are spaced 0.4 mi (0.6 km) apart for a total of 3.6 mi (5.4 km)</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Route should start 22 minutes after sunset if the sky is ≤ ¾ overcast or 15 minutes</a:t>
            </a:r>
            <a:r>
              <a:rPr lang="en-US" sz="1800" b="0" i="0" u="none" strike="noStrike" cap="none" dirty="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after sunset if the sky is</a:t>
            </a:r>
            <a:r>
              <a:rPr lang="en-US" sz="1800" b="0" i="0" u="none" strike="noStrike" cap="none" dirty="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&gt;¾ overcast</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Each stop is surveyed for a period of 2 minutes</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Route must be completed within 38 minutes of start time</a:t>
            </a:r>
          </a:p>
        </p:txBody>
      </p:sp>
      <p:sp>
        <p:nvSpPr>
          <p:cNvPr id="123" name="Shape 123"/>
          <p:cNvSpPr txBox="1"/>
          <p:nvPr/>
        </p:nvSpPr>
        <p:spPr>
          <a:xfrm>
            <a:off x="131615" y="6033655"/>
            <a:ext cx="5867631" cy="307777"/>
          </a:xfrm>
          <a:prstGeom prst="rect">
            <a:avLst/>
          </a:prstGeom>
          <a:noFill/>
          <a:ln>
            <a:noFill/>
          </a:ln>
        </p:spPr>
        <p:txBody>
          <a:bodyPr lIns="91425" tIns="45700" rIns="91425" bIns="45700" anchor="t" anchorCtr="0">
            <a:spAutoFit/>
          </a:bodyPr>
          <a:lstStyle/>
          <a:p>
            <a:pPr marL="0" marR="0" lvl="0" indent="0" algn="l" rtl="0">
              <a:spcBef>
                <a:spcPts val="0"/>
              </a:spcBef>
              <a:buSzPct val="25000"/>
              <a:buNone/>
            </a:pPr>
            <a:r>
              <a:rPr lang="en-US" sz="1400" b="1" i="0" u="none" strike="noStrike" cap="none" baseline="0" dirty="0">
                <a:solidFill>
                  <a:schemeClr val="dk1"/>
                </a:solidFill>
                <a:latin typeface="Calibri"/>
                <a:ea typeface="Calibri"/>
                <a:cs typeface="Calibri"/>
                <a:sym typeface="Calibri"/>
              </a:rPr>
              <a:t>Sample Singing-ground Survey route from Minnesota showing stop locations</a:t>
            </a:r>
          </a:p>
        </p:txBody>
      </p:sp>
      <p:sp>
        <p:nvSpPr>
          <p:cNvPr id="124" name="Shape 124"/>
          <p:cNvSpPr txBox="1"/>
          <p:nvPr/>
        </p:nvSpPr>
        <p:spPr>
          <a:xfrm>
            <a:off x="710358" y="2349800"/>
            <a:ext cx="1283492" cy="646331"/>
          </a:xfrm>
          <a:prstGeom prst="rect">
            <a:avLst/>
          </a:prstGeom>
          <a:noFill/>
          <a:ln>
            <a:noFill/>
          </a:ln>
        </p:spPr>
        <p:txBody>
          <a:bodyPr lIns="91425" tIns="45700" rIns="91425" bIns="45700" anchor="t" anchorCtr="0">
            <a:spAutoFit/>
          </a:bodyPr>
          <a:lstStyle/>
          <a:p>
            <a:pPr marL="0" marR="0" lvl="0" indent="0" algn="l" rtl="0">
              <a:spcBef>
                <a:spcPts val="0"/>
              </a:spcBef>
              <a:buSzPct val="25000"/>
              <a:buNone/>
            </a:pPr>
            <a:r>
              <a:rPr lang="en-US" sz="1800" b="1" i="0" u="none" strike="noStrike" cap="none" baseline="0" dirty="0">
                <a:solidFill>
                  <a:srgbClr val="F7F5EA"/>
                </a:solidFill>
                <a:latin typeface="Calibri"/>
                <a:ea typeface="Calibri"/>
                <a:cs typeface="Calibri"/>
                <a:sym typeface="Calibri"/>
              </a:rPr>
              <a:t>Start Point</a:t>
            </a:r>
          </a:p>
          <a:p>
            <a:pPr marL="0" marR="0" lvl="0" indent="0" algn="ctr" rtl="0">
              <a:spcBef>
                <a:spcPts val="0"/>
              </a:spcBef>
              <a:buSzPct val="25000"/>
              <a:buNone/>
            </a:pPr>
            <a:r>
              <a:rPr lang="en-US" sz="1800" b="1" i="0" u="none" strike="noStrike" cap="none" baseline="0" dirty="0">
                <a:solidFill>
                  <a:srgbClr val="F7F5EA"/>
                </a:solidFill>
                <a:latin typeface="Calibri"/>
                <a:ea typeface="Calibri"/>
                <a:cs typeface="Calibri"/>
                <a:sym typeface="Calibri"/>
              </a:rPr>
              <a:t>0.0 mi/km</a:t>
            </a:r>
          </a:p>
        </p:txBody>
      </p:sp>
      <p:sp>
        <p:nvSpPr>
          <p:cNvPr id="125" name="Shape 125"/>
          <p:cNvSpPr/>
          <p:nvPr/>
        </p:nvSpPr>
        <p:spPr>
          <a:xfrm rot="1247557">
            <a:off x="1564629" y="1668593"/>
            <a:ext cx="242315" cy="760619"/>
          </a:xfrm>
          <a:prstGeom prst="upArrow">
            <a:avLst>
              <a:gd name="adj1" fmla="val 50000"/>
              <a:gd name="adj2" fmla="val 50000"/>
            </a:avLst>
          </a:prstGeom>
          <a:solidFill>
            <a:srgbClr val="FF0000"/>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26" name="Shape 126"/>
          <p:cNvSpPr txBox="1"/>
          <p:nvPr/>
        </p:nvSpPr>
        <p:spPr>
          <a:xfrm>
            <a:off x="4200762" y="5331214"/>
            <a:ext cx="1521569" cy="646331"/>
          </a:xfrm>
          <a:prstGeom prst="rect">
            <a:avLst/>
          </a:prstGeom>
          <a:noFill/>
          <a:ln>
            <a:noFill/>
          </a:ln>
        </p:spPr>
        <p:txBody>
          <a:bodyPr lIns="91425" tIns="45700" rIns="91425" bIns="45700" anchor="t" anchorCtr="0">
            <a:spAutoFit/>
          </a:bodyPr>
          <a:lstStyle/>
          <a:p>
            <a:pPr marL="0" marR="0" lvl="0" indent="0" algn="l" rtl="0">
              <a:spcBef>
                <a:spcPts val="0"/>
              </a:spcBef>
              <a:buSzPct val="25000"/>
              <a:buNone/>
            </a:pPr>
            <a:r>
              <a:rPr lang="en-US" sz="1800" b="1" i="0" u="none" strike="noStrike" cap="none" baseline="0" dirty="0">
                <a:solidFill>
                  <a:srgbClr val="F7F5EA"/>
                </a:solidFill>
                <a:latin typeface="Calibri"/>
                <a:ea typeface="Calibri"/>
                <a:cs typeface="Calibri"/>
                <a:sym typeface="Calibri"/>
              </a:rPr>
              <a:t>Finish Point</a:t>
            </a:r>
          </a:p>
          <a:p>
            <a:pPr marL="0" marR="0" lvl="0" indent="0" algn="ctr" rtl="0">
              <a:spcBef>
                <a:spcPts val="0"/>
              </a:spcBef>
              <a:buSzPct val="25000"/>
              <a:buNone/>
            </a:pPr>
            <a:r>
              <a:rPr lang="en-US" sz="1800" b="1" i="0" u="none" strike="noStrike" cap="none" baseline="0" dirty="0">
                <a:solidFill>
                  <a:srgbClr val="F7F5EA"/>
                </a:solidFill>
                <a:latin typeface="Calibri"/>
                <a:ea typeface="Calibri"/>
                <a:cs typeface="Calibri"/>
                <a:sym typeface="Calibri"/>
              </a:rPr>
              <a:t>3.6 mi/5.4 km</a:t>
            </a:r>
          </a:p>
        </p:txBody>
      </p:sp>
      <p:sp>
        <p:nvSpPr>
          <p:cNvPr id="127" name="Shape 127"/>
          <p:cNvSpPr/>
          <p:nvPr/>
        </p:nvSpPr>
        <p:spPr>
          <a:xfrm rot="-5400000">
            <a:off x="3545051" y="5119827"/>
            <a:ext cx="242315" cy="1069108"/>
          </a:xfrm>
          <a:prstGeom prst="upArrow">
            <a:avLst>
              <a:gd name="adj1" fmla="val 50000"/>
              <a:gd name="adj2" fmla="val 50000"/>
            </a:avLst>
          </a:prstGeom>
          <a:solidFill>
            <a:srgbClr val="FF0000"/>
          </a:solidFill>
          <a:ln w="25400" cap="flat">
            <a:solidFill>
              <a:srgbClr val="395E8A"/>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r>
              <a:rPr lang="en-US" dirty="0">
                <a:latin typeface="Calibri" panose="020F0502020204030204" pitchFamily="34" charset="0"/>
              </a:rPr>
              <a:t>6</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675" y="1129230"/>
            <a:ext cx="4876799" cy="4569625"/>
          </a:xfrm>
          <a:prstGeom prst="rect">
            <a:avLst/>
          </a:prstGeom>
          <a:ln>
            <a:noFill/>
          </a:ln>
          <a:effectLst>
            <a:outerShdw blurRad="190500" algn="tl" rotWithShape="0">
              <a:srgbClr val="000000">
                <a:alpha val="70000"/>
              </a:srgbClr>
            </a:outerShdw>
          </a:effectLst>
        </p:spPr>
      </p:pic>
      <p:sp>
        <p:nvSpPr>
          <p:cNvPr id="139" name="Shape 139"/>
          <p:cNvSpPr txBox="1"/>
          <p:nvPr/>
        </p:nvSpPr>
        <p:spPr>
          <a:xfrm>
            <a:off x="0" y="274637"/>
            <a:ext cx="9144000" cy="584735"/>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4F6128"/>
              </a:buClr>
              <a:buSzPct val="25000"/>
              <a:buFont typeface="Quattrocento"/>
              <a:buNone/>
            </a:pPr>
            <a:r>
              <a:rPr lang="en-US" sz="3200" b="0" i="0" u="none" strike="noStrike" cap="none" baseline="0" dirty="0">
                <a:solidFill>
                  <a:srgbClr val="4F6128"/>
                </a:solidFill>
                <a:latin typeface="Quattrocento"/>
                <a:ea typeface="Quattrocento"/>
                <a:cs typeface="Quattrocento"/>
                <a:sym typeface="Quattrocento"/>
              </a:rPr>
              <a:t>Behavior of Breeding American Woodcock</a:t>
            </a:r>
          </a:p>
        </p:txBody>
      </p:sp>
      <p:sp>
        <p:nvSpPr>
          <p:cNvPr id="140" name="Shape 140"/>
          <p:cNvSpPr txBox="1"/>
          <p:nvPr/>
        </p:nvSpPr>
        <p:spPr>
          <a:xfrm>
            <a:off x="5867400" y="1066800"/>
            <a:ext cx="3048000" cy="4524315"/>
          </a:xfrm>
          <a:prstGeom prst="rect">
            <a:avLst/>
          </a:prstGeom>
          <a:noFill/>
          <a:ln>
            <a:noFill/>
          </a:ln>
        </p:spPr>
        <p:txBody>
          <a:bodyPr lIns="91425" tIns="45700" rIns="91425" bIns="45700" anchor="t" anchorCtr="0">
            <a:spAutoFit/>
          </a:bodyPr>
          <a:lstStyle/>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Male makes a “peenting” call on the ground during courtship</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Courtship also includes an aerial display where a whistling sound is made by the outer wing feathers</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Displays are typically conducted in an opening such as a clear-cut or field</a:t>
            </a:r>
          </a:p>
          <a:p>
            <a:pPr marL="236538" marR="0" lvl="2" indent="-122238" algn="l" rtl="0">
              <a:spcBef>
                <a:spcPts val="0"/>
              </a:spcBef>
              <a:buClr>
                <a:schemeClr val="dk1"/>
              </a:buClr>
              <a:buFont typeface="Calibri"/>
              <a:buNone/>
            </a:pPr>
            <a:endParaRPr sz="1800" b="0" i="0" u="none" strike="noStrike" cap="none" baseline="0" dirty="0">
              <a:solidFill>
                <a:schemeClr val="dk1"/>
              </a:solidFill>
              <a:latin typeface="Calibri"/>
              <a:ea typeface="Calibri"/>
              <a:cs typeface="Calibri"/>
              <a:sym typeface="Calibri"/>
            </a:endParaRPr>
          </a:p>
          <a:p>
            <a:pPr marL="236538" marR="0" lvl="2" indent="-236538" algn="l" rtl="0">
              <a:spcBef>
                <a:spcPts val="0"/>
              </a:spcBef>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Observers only record the number of males heard “peenting” at each stop </a:t>
            </a:r>
          </a:p>
        </p:txBody>
      </p:sp>
      <p:sp>
        <p:nvSpPr>
          <p:cNvPr id="7" name="Slide Number Placeholder 1"/>
          <p:cNvSpPr>
            <a:spLocks noGrp="1"/>
          </p:cNvSpPr>
          <p:nvPr>
            <p:ph type="sldNum" idx="12"/>
          </p:nvPr>
        </p:nvSpPr>
        <p:spPr>
          <a:xfrm>
            <a:off x="6553200" y="6356350"/>
            <a:ext cx="2133599" cy="365125"/>
          </a:xfrm>
        </p:spPr>
        <p:txBody>
          <a:bodyPr/>
          <a:lstStyle/>
          <a:p>
            <a:r>
              <a:rPr lang="en-US" dirty="0">
                <a:latin typeface="Calibri" panose="020F0502020204030204" pitchFamily="34" charset="0"/>
              </a:rPr>
              <a:t>7</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8"/>
          <p:cNvSpPr txBox="1"/>
          <p:nvPr/>
        </p:nvSpPr>
        <p:spPr>
          <a:xfrm>
            <a:off x="833400" y="609600"/>
            <a:ext cx="7629600" cy="369291"/>
          </a:xfrm>
          <a:prstGeom prst="rect">
            <a:avLst/>
          </a:prstGeom>
          <a:noFill/>
          <a:ln>
            <a:noFill/>
          </a:ln>
        </p:spPr>
        <p:txBody>
          <a:bodyPr lIns="91425" tIns="45700" rIns="91425" bIns="45700" anchor="t" anchorCtr="0">
            <a:spAutoFit/>
          </a:bodyPr>
          <a:lstStyle/>
          <a:p>
            <a:pPr marL="0" marR="0" lvl="0" indent="0" algn="ctr" rtl="0">
              <a:spcBef>
                <a:spcPts val="0"/>
              </a:spcBef>
              <a:buSzPct val="25000"/>
              <a:buNone/>
            </a:pPr>
            <a:r>
              <a:rPr lang="en-US" sz="1800" dirty="0">
                <a:solidFill>
                  <a:srgbClr val="4F6128"/>
                </a:solidFill>
                <a:latin typeface="Quattrocento"/>
                <a:ea typeface="Calibri"/>
                <a:cs typeface="Calibri"/>
                <a:sym typeface="Calibri"/>
              </a:rPr>
              <a:t>Listen to hear the peent &amp; aerial display of the</a:t>
            </a:r>
            <a:r>
              <a:rPr lang="en-US" sz="1800" i="0" u="none" strike="noStrike" cap="none" baseline="0" dirty="0">
                <a:solidFill>
                  <a:srgbClr val="4F6128"/>
                </a:solidFill>
                <a:latin typeface="Quattrocento"/>
                <a:ea typeface="Calibri"/>
                <a:cs typeface="Calibri"/>
                <a:sym typeface="Calibri"/>
              </a:rPr>
              <a:t> American Woodcock</a:t>
            </a: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5000" y="1714500"/>
            <a:ext cx="3708400" cy="1905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WC peent and fligh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saturation sat="400000"/>
                    </a14:imgEffect>
                    <a14:imgEffect>
                      <a14:brightnessContrast bright="-40000" contrast="-20000"/>
                    </a14:imgEffect>
                  </a14:imgLayer>
                </a14:imgProps>
              </a:ext>
            </a:extLst>
          </a:blip>
          <a:stretch>
            <a:fillRect/>
          </a:stretch>
        </p:blipFill>
        <p:spPr>
          <a:xfrm>
            <a:off x="2197100" y="4191000"/>
            <a:ext cx="762000" cy="762000"/>
          </a:xfrm>
          <a:prstGeom prst="rect">
            <a:avLst/>
          </a:prstGeom>
          <a:noFill/>
          <a:ln>
            <a:noFill/>
          </a:ln>
        </p:spPr>
        <p:style>
          <a:lnRef idx="2">
            <a:schemeClr val="dk1"/>
          </a:lnRef>
          <a:fillRef idx="1">
            <a:schemeClr val="lt1"/>
          </a:fillRef>
          <a:effectRef idx="0">
            <a:schemeClr val="dk1"/>
          </a:effectRef>
          <a:fontRef idx="minor">
            <a:schemeClr val="dk1"/>
          </a:fontRef>
        </p:style>
      </p:pic>
      <p:sp>
        <p:nvSpPr>
          <p:cNvPr id="5" name="Text Placeholder 4"/>
          <p:cNvSpPr>
            <a:spLocks noGrp="1"/>
          </p:cNvSpPr>
          <p:nvPr>
            <p:ph type="body" idx="1"/>
          </p:nvPr>
        </p:nvSpPr>
        <p:spPr/>
        <p:txBody>
          <a:bodyPr anchor="b"/>
          <a:lstStyle/>
          <a:p>
            <a:endParaRPr lang="en-US" dirty="0"/>
          </a:p>
        </p:txBody>
      </p:sp>
      <p:sp>
        <p:nvSpPr>
          <p:cNvPr id="6" name="Text Placeholder 5"/>
          <p:cNvSpPr>
            <a:spLocks noGrp="1"/>
          </p:cNvSpPr>
          <p:nvPr>
            <p:ph type="body" idx="2"/>
          </p:nvPr>
        </p:nvSpPr>
        <p:spPr>
          <a:xfrm>
            <a:off x="4648200" y="1356518"/>
            <a:ext cx="4038599" cy="5044282"/>
          </a:xfrm>
        </p:spPr>
        <p:txBody>
          <a:bodyPr/>
          <a:lstStyle/>
          <a:p>
            <a:r>
              <a:rPr lang="en-US" sz="1600" dirty="0">
                <a:latin typeface="Calibri" panose="020F0502020204030204" pitchFamily="34" charset="0"/>
              </a:rPr>
              <a:t>The recording starts out with a series of peents and then the woodcock starts to perform the aerial display or what some people call the flight song.  Further along you again hear a series of peents and another aerial display.  </a:t>
            </a:r>
          </a:p>
          <a:p>
            <a:endParaRPr lang="en-US" sz="1600" dirty="0">
              <a:latin typeface="Calibri" panose="020F0502020204030204" pitchFamily="34" charset="0"/>
            </a:endParaRPr>
          </a:p>
          <a:p>
            <a:r>
              <a:rPr lang="en-US" sz="1600" dirty="0">
                <a:latin typeface="Calibri" panose="020F0502020204030204" pitchFamily="34" charset="0"/>
              </a:rPr>
              <a:t>When in the field, it is important that you can distinguish the peenting sound from other birds, insects, or frogs/toads that might sound similar.</a:t>
            </a:r>
          </a:p>
          <a:p>
            <a:endParaRPr lang="en-US" sz="1600" dirty="0">
              <a:latin typeface="Calibri" panose="020F0502020204030204" pitchFamily="34" charset="0"/>
            </a:endParaRPr>
          </a:p>
          <a:p>
            <a:r>
              <a:rPr lang="en-US" sz="1600" dirty="0">
                <a:latin typeface="Calibri" panose="020F0502020204030204" pitchFamily="34" charset="0"/>
              </a:rPr>
              <a:t>If you are a new observer, it might be helpful to go out with someone who has already conducted a woodcock route and head to a spot where you know woodcock will be peenting.</a:t>
            </a:r>
          </a:p>
          <a:p>
            <a:endParaRPr lang="en-US" sz="1600" dirty="0">
              <a:latin typeface="Calibri" panose="020F0502020204030204" pitchFamily="34" charset="0"/>
            </a:endParaRPr>
          </a:p>
          <a:p>
            <a:r>
              <a:rPr lang="en-US" sz="1600" dirty="0">
                <a:latin typeface="Calibri" panose="020F0502020204030204" pitchFamily="34" charset="0"/>
              </a:rPr>
              <a:t>If interested, </a:t>
            </a:r>
            <a:r>
              <a:rPr lang="en-US" sz="1600" dirty="0">
                <a:latin typeface="Calibri" panose="020F0502020204030204" pitchFamily="34" charset="0"/>
                <a:hlinkClick r:id="rId8"/>
              </a:rPr>
              <a:t>You Tube</a:t>
            </a:r>
            <a:r>
              <a:rPr lang="en-US" sz="1600" dirty="0">
                <a:latin typeface="Calibri" panose="020F0502020204030204" pitchFamily="34" charset="0"/>
              </a:rPr>
              <a:t> also has videos showing woodcock peenting.</a:t>
            </a:r>
          </a:p>
        </p:txBody>
      </p:sp>
      <p:sp>
        <p:nvSpPr>
          <p:cNvPr id="9" name="TextBox 8"/>
          <p:cNvSpPr txBox="1"/>
          <p:nvPr/>
        </p:nvSpPr>
        <p:spPr>
          <a:xfrm>
            <a:off x="635000" y="1828799"/>
            <a:ext cx="1250663" cy="307777"/>
          </a:xfrm>
          <a:prstGeom prst="rect">
            <a:avLst/>
          </a:prstGeom>
          <a:noFill/>
        </p:spPr>
        <p:txBody>
          <a:bodyPr wrap="none" rtlCol="0">
            <a:spAutoFit/>
          </a:bodyPr>
          <a:lstStyle/>
          <a:p>
            <a:r>
              <a:rPr lang="en-US" b="1" dirty="0">
                <a:solidFill>
                  <a:schemeClr val="bg1"/>
                </a:solidFill>
                <a:latin typeface="Calibri" panose="020F0502020204030204" pitchFamily="34" charset="0"/>
              </a:rPr>
              <a:t>© Brett </a:t>
            </a:r>
            <a:r>
              <a:rPr lang="en-US" b="1" dirty="0" err="1">
                <a:solidFill>
                  <a:schemeClr val="bg1"/>
                </a:solidFill>
                <a:latin typeface="Calibri" panose="020F0502020204030204" pitchFamily="34" charset="0"/>
              </a:rPr>
              <a:t>Pikula</a:t>
            </a:r>
            <a:endParaRPr lang="en-US" b="1" dirty="0">
              <a:solidFill>
                <a:schemeClr val="bg1"/>
              </a:solidFill>
              <a:latin typeface="Calibri" panose="020F0502020204030204" pitchFamily="34" charset="0"/>
            </a:endParaRPr>
          </a:p>
        </p:txBody>
      </p:sp>
      <p:sp>
        <p:nvSpPr>
          <p:cNvPr id="10" name="Slide Number Placeholder 9"/>
          <p:cNvSpPr>
            <a:spLocks noGrp="1"/>
          </p:cNvSpPr>
          <p:nvPr>
            <p:ph type="sldNum" idx="12"/>
          </p:nvPr>
        </p:nvSpPr>
        <p:spPr/>
        <p:txBody>
          <a:bodyPr/>
          <a:lstStyle/>
          <a:p>
            <a:r>
              <a:rPr lang="en-US" dirty="0">
                <a:latin typeface="Calibri" panose="020F0502020204030204" pitchFamily="34" charset="0"/>
              </a:rPr>
              <a:t>8</a:t>
            </a:r>
          </a:p>
        </p:txBody>
      </p:sp>
    </p:spTree>
    <p:extLst>
      <p:ext uri="{BB962C8B-B14F-4D97-AF65-F5344CB8AC3E}">
        <p14:creationId xmlns:p14="http://schemas.microsoft.com/office/powerpoint/2010/main" val="3119559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1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5194</TotalTime>
  <Words>3169</Words>
  <Application>Microsoft Office PowerPoint</Application>
  <PresentationFormat>On-screen Show (4:3)</PresentationFormat>
  <Paragraphs>193</Paragraphs>
  <Slides>19</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Quattrocento</vt:lpstr>
      <vt:lpstr>Office Theme</vt:lpstr>
      <vt:lpstr>American Woodcock Singing-ground Survey Observer Training Tool</vt:lpstr>
      <vt:lpstr>Singing-ground Survey (SGS) Participants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Calculating sunset &amp; survey window (start to finish times)</vt:lpstr>
      <vt:lpstr>PowerPoint Presentation</vt:lpstr>
      <vt:lpstr>What is a C-Z Route? </vt:lpstr>
      <vt:lpstr>Why continue to revisit C-Z Routes?</vt:lpstr>
      <vt:lpstr>Common Errors Seen During Data Validation Checks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Woodcock Singing-ground Survey Observer Training Tool</dc:title>
  <dc:creator>Rau, Rebecca</dc:creator>
  <cp:lastModifiedBy>Rau, Rebecca</cp:lastModifiedBy>
  <cp:revision>103</cp:revision>
  <dcterms:modified xsi:type="dcterms:W3CDTF">2024-03-28T22:08:16Z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